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6" r:id="rId2"/>
    <p:sldMasterId id="2147483740" r:id="rId3"/>
    <p:sldMasterId id="2147483752" r:id="rId4"/>
    <p:sldMasterId id="2147483764" r:id="rId5"/>
  </p:sldMasterIdLst>
  <p:notesMasterIdLst>
    <p:notesMasterId r:id="rId82"/>
  </p:notesMasterIdLst>
  <p:handoutMasterIdLst>
    <p:handoutMasterId r:id="rId83"/>
  </p:handoutMasterIdLst>
  <p:sldIdLst>
    <p:sldId id="1167" r:id="rId6"/>
    <p:sldId id="1168" r:id="rId7"/>
    <p:sldId id="1047" r:id="rId8"/>
    <p:sldId id="1050" r:id="rId9"/>
    <p:sldId id="1093" r:id="rId10"/>
    <p:sldId id="1094" r:id="rId11"/>
    <p:sldId id="1095" r:id="rId12"/>
    <p:sldId id="1096" r:id="rId13"/>
    <p:sldId id="1056" r:id="rId14"/>
    <p:sldId id="1048" r:id="rId15"/>
    <p:sldId id="1169" r:id="rId16"/>
    <p:sldId id="1170" r:id="rId17"/>
    <p:sldId id="1057" r:id="rId18"/>
    <p:sldId id="1171" r:id="rId19"/>
    <p:sldId id="1176" r:id="rId20"/>
    <p:sldId id="1177" r:id="rId21"/>
    <p:sldId id="1178" r:id="rId22"/>
    <p:sldId id="1179" r:id="rId23"/>
    <p:sldId id="1180" r:id="rId24"/>
    <p:sldId id="1181" r:id="rId25"/>
    <p:sldId id="1182" r:id="rId26"/>
    <p:sldId id="1183" r:id="rId27"/>
    <p:sldId id="1184" r:id="rId28"/>
    <p:sldId id="1185" r:id="rId29"/>
    <p:sldId id="1186" r:id="rId30"/>
    <p:sldId id="1187" r:id="rId31"/>
    <p:sldId id="1198" r:id="rId32"/>
    <p:sldId id="1071" r:id="rId33"/>
    <p:sldId id="1099" r:id="rId34"/>
    <p:sldId id="1100" r:id="rId35"/>
    <p:sldId id="1119" r:id="rId36"/>
    <p:sldId id="1120" r:id="rId37"/>
    <p:sldId id="1121" r:id="rId38"/>
    <p:sldId id="1074" r:id="rId39"/>
    <p:sldId id="1078" r:id="rId40"/>
    <p:sldId id="1103" r:id="rId41"/>
    <p:sldId id="1104" r:id="rId42"/>
    <p:sldId id="1105" r:id="rId43"/>
    <p:sldId id="1126" r:id="rId44"/>
    <p:sldId id="1127" r:id="rId45"/>
    <p:sldId id="1123" r:id="rId46"/>
    <p:sldId id="1106" r:id="rId47"/>
    <p:sldId id="1107" r:id="rId48"/>
    <p:sldId id="1108" r:id="rId49"/>
    <p:sldId id="1109" r:id="rId50"/>
    <p:sldId id="1111" r:id="rId51"/>
    <p:sldId id="1114" r:id="rId52"/>
    <p:sldId id="1115" r:id="rId53"/>
    <p:sldId id="1124" r:id="rId54"/>
    <p:sldId id="1138" r:id="rId55"/>
    <p:sldId id="1117" r:id="rId56"/>
    <p:sldId id="1125" r:id="rId57"/>
    <p:sldId id="1172" r:id="rId58"/>
    <p:sldId id="1175" r:id="rId59"/>
    <p:sldId id="1076" r:id="rId60"/>
    <p:sldId id="1137" r:id="rId61"/>
    <p:sldId id="1128" r:id="rId62"/>
    <p:sldId id="1133" r:id="rId63"/>
    <p:sldId id="1173" r:id="rId64"/>
    <p:sldId id="1129" r:id="rId65"/>
    <p:sldId id="1130" r:id="rId66"/>
    <p:sldId id="1132" r:id="rId67"/>
    <p:sldId id="1174" r:id="rId68"/>
    <p:sldId id="1166" r:id="rId69"/>
    <p:sldId id="1079" r:id="rId70"/>
    <p:sldId id="1188" r:id="rId71"/>
    <p:sldId id="1189" r:id="rId72"/>
    <p:sldId id="1190" r:id="rId73"/>
    <p:sldId id="1191" r:id="rId74"/>
    <p:sldId id="1192" r:id="rId75"/>
    <p:sldId id="1193" r:id="rId76"/>
    <p:sldId id="1194" r:id="rId77"/>
    <p:sldId id="1195" r:id="rId78"/>
    <p:sldId id="1196" r:id="rId79"/>
    <p:sldId id="1197" r:id="rId80"/>
    <p:sldId id="972" r:id="rId8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ter van Rooyen (WRP)" initials="PvR (WRP)" lastIdx="7" clrIdx="0"/>
  <p:cmAuthor id="1" name="Colin Talanda" initials="CT" lastIdx="3" clrIdx="1">
    <p:extLst>
      <p:ext uri="{19B8F6BF-5375-455C-9EA6-DF929625EA0E}">
        <p15:presenceInfo xmlns:p15="http://schemas.microsoft.com/office/powerpoint/2012/main" userId="S-1-5-21-1657082222-3515343215-833021923-1177" providerId="AD"/>
      </p:ext>
    </p:extLst>
  </p:cmAuthor>
  <p:cmAuthor id="2" name="Sebastian Jahnke" initials="SJ" lastIdx="1" clrIdx="2">
    <p:extLst>
      <p:ext uri="{19B8F6BF-5375-455C-9EA6-DF929625EA0E}">
        <p15:presenceInfo xmlns:p15="http://schemas.microsoft.com/office/powerpoint/2012/main" userId="Sebastian Jahn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92D"/>
    <a:srgbClr val="FFBC01"/>
    <a:srgbClr val="00FF00"/>
    <a:srgbClr val="009900"/>
    <a:srgbClr val="FF3399"/>
    <a:srgbClr val="FDEADA"/>
    <a:srgbClr val="FFFFFF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9" autoAdjust="0"/>
    <p:restoredTop sz="94434" autoAdjust="0"/>
  </p:normalViewPr>
  <p:slideViewPr>
    <p:cSldViewPr snapToGrid="0">
      <p:cViewPr varScale="1">
        <p:scale>
          <a:sx n="83" d="100"/>
          <a:sy n="83" d="100"/>
        </p:scale>
        <p:origin x="121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2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notesViewPr>
    <p:cSldViewPr snapToGrid="0">
      <p:cViewPr varScale="1">
        <p:scale>
          <a:sx n="52" d="100"/>
          <a:sy n="52" d="100"/>
        </p:scale>
        <p:origin x="29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commentAuthors" Target="comment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8" cy="49805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8" cy="49805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F9FBA0E0-4BE6-4A32-AE56-90BD3051A579}" type="datetimeFigureOut">
              <a:rPr lang="en-US" smtClean="0"/>
              <a:t>8/30/2021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8585"/>
            <a:ext cx="2945658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8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CA19406-1873-42A4-A305-7999F0E62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83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8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8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E8696F79-02F0-4926-9764-1D728F352A0B}" type="datetimeFigureOut">
              <a:rPr lang="en-ZA" smtClean="0"/>
              <a:t>2021/08/30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586"/>
            <a:ext cx="2945658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8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EC39D30-B17C-4499-BC23-2AA0CF843A5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981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0502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/>
              <a:t>30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05998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389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124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36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38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38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0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41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76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42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44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23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45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57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47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644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48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75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51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45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52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64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/>
              <a:t>55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1334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59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45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60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43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/>
              <a:t>61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3702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63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83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64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99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795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77401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66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38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67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34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68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088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69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571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C39D30-B17C-4499-BC23-2AA0CF843A52}" type="slidenum">
              <a:rPr lang="en-ZA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49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71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964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72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29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73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555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74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952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>
                <a:solidFill>
                  <a:prstClr val="black"/>
                </a:solidFill>
              </a:rPr>
              <a:pPr/>
              <a:t>75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1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2371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741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3714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2495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4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5920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D30-B17C-4499-BC23-2AA0CF843A52}" type="slidenum">
              <a:rPr lang="en-ZA" smtClean="0"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5502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WS Slide Cover3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DWS Slide Cover pic4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2888"/>
            <a:ext cx="9180513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50728" y="2148009"/>
            <a:ext cx="7077807" cy="3030660"/>
          </a:xfrm>
          <a:prstGeom prst="rect">
            <a:avLst/>
          </a:prstGeom>
        </p:spPr>
        <p:txBody>
          <a:bodyPr/>
          <a:lstStyle>
            <a:lvl1pPr algn="l"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Gill Snas" charset="0"/>
                <a:ea typeface="ＭＳ Ｐゴシック" charset="0"/>
                <a:cs typeface="Gill Snas" charset="0"/>
              </a:defRPr>
            </a:lvl1pPr>
          </a:lstStyle>
          <a:p>
            <a:pPr eaLnBrk="1" hangingPunct="1">
              <a:defRPr/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PRESENTATION TITLE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Presented by: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Name Surname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Designation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Directorate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/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Date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03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4E374E3-DC7C-44D5-9424-E52ECA93ED9F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3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91742AA-FB39-4743-8D79-A47C6E0FCC17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8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3ED148C-8680-4A42-A40D-8DDE8667E77B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76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WS Slide Cover3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DWS Slide Cover pic4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2888"/>
            <a:ext cx="9180513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50728" y="2148009"/>
            <a:ext cx="7077807" cy="3030660"/>
          </a:xfrm>
          <a:prstGeom prst="rect">
            <a:avLst/>
          </a:prstGeom>
        </p:spPr>
        <p:txBody>
          <a:bodyPr/>
          <a:lstStyle>
            <a:lvl1pPr algn="l"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Gill Snas" charset="0"/>
                <a:ea typeface="ＭＳ Ｐゴシック" charset="0"/>
                <a:cs typeface="Gill Snas" charset="0"/>
              </a:defRPr>
            </a:lvl1pPr>
          </a:lstStyle>
          <a:p>
            <a:pPr eaLnBrk="1" hangingPunct="1">
              <a:defRPr/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PRESENTATION TITLE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Presented by: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Name Surname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Designation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Directorate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/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  <a:t>Date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Gill Snas" charset="0"/>
                <a:cs typeface="Gill Snas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87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108" y="2130425"/>
            <a:ext cx="6981092" cy="1470025"/>
          </a:xfrm>
          <a:prstGeom prst="rect">
            <a:avLst/>
          </a:prstGeom>
        </p:spPr>
        <p:txBody>
          <a:bodyPr/>
          <a:lstStyle>
            <a:lvl1pPr algn="l">
              <a:defRPr lang="en-US" sz="2800" b="1" kern="1200" dirty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7108" y="3886200"/>
            <a:ext cx="6295292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F713A5C-2932-4534-9E8D-1C012D084504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68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31" y="90006"/>
            <a:ext cx="7807569" cy="745263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2400" b="1" kern="1200" cap="all" baseline="0" dirty="0" smtClean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816" y="835269"/>
            <a:ext cx="7789984" cy="53876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2400" b="1" kern="1200" cap="all" baseline="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0" indent="0"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2pPr>
            <a:lvl3pPr marL="0" indent="0">
              <a:lnSpc>
                <a:spcPct val="2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623888" indent="-536575">
              <a:buFont typeface="Wingdings" panose="05000000000000000000" pitchFamily="2" charset="2"/>
              <a:buChar char="§"/>
              <a:defRPr/>
            </a:lvl4pPr>
            <a:lvl5pPr marL="984250" indent="-36036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34E562-BF6F-4C59-B768-59E760B680E5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6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6" y="70338"/>
            <a:ext cx="7789984" cy="76493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2400" b="1" kern="1200" cap="all" baseline="0" dirty="0" smtClean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816" y="835269"/>
            <a:ext cx="7789984" cy="53876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en-US" sz="2400" b="1" kern="1200" cap="all" baseline="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47675" indent="-447675">
              <a:lnSpc>
                <a:spcPct val="150000"/>
              </a:lnSpc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2pPr>
            <a:lvl3pPr marL="809625" indent="-361950">
              <a:lnSpc>
                <a:spcPct val="150000"/>
              </a:lnSpc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257300" indent="-360363">
              <a:buFont typeface="Arial" panose="020B0604020202020204" pitchFamily="34" charset="0"/>
              <a:buChar char="•"/>
              <a:defRPr/>
            </a:lvl4pPr>
            <a:lvl5pPr marL="1617663" indent="-360363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4FD9519-BB22-46F4-B759-70E021C5ECED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34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523" y="4406900"/>
            <a:ext cx="7035190" cy="1362075"/>
          </a:xfrm>
          <a:prstGeom prst="rect">
            <a:avLst/>
          </a:prstGeom>
        </p:spPr>
        <p:txBody>
          <a:bodyPr anchor="ctr"/>
          <a:lstStyle>
            <a:lvl1pPr algn="l">
              <a:defRPr lang="en-US" sz="2800" b="1" kern="1200" dirty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9523" y="2906713"/>
            <a:ext cx="703519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A4324F8-2CB8-4DB3-8108-33FCF77E3E6F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30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6" y="274638"/>
            <a:ext cx="7789983" cy="1143000"/>
          </a:xfrm>
          <a:prstGeom prst="rect">
            <a:avLst/>
          </a:prstGeom>
        </p:spPr>
        <p:txBody>
          <a:bodyPr/>
          <a:lstStyle>
            <a:lvl1pPr algn="l">
              <a:defRPr lang="en-US" sz="2400" b="1" kern="1200" dirty="0" smtClean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6814" y="1600200"/>
            <a:ext cx="4050000" cy="4525963"/>
          </a:xfrm>
          <a:prstGeom prst="rect">
            <a:avLst/>
          </a:prstGeom>
        </p:spPr>
        <p:txBody>
          <a:bodyPr/>
          <a:lstStyle>
            <a:lvl1pPr>
              <a:defRPr lang="en-US" sz="2400" b="1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3160" y="1600200"/>
            <a:ext cx="4050000" cy="4525963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400" b="1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742950" indent="-285750"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2pPr>
            <a:lvl3pPr marL="1143000" indent="-228600"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742950" lvl="1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1143000" lvl="2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2341320-839A-4850-9931-04621EBB9E36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64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6" y="90006"/>
            <a:ext cx="8247184" cy="652944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lang="en-US" sz="2400" b="1" kern="1200" cap="all" baseline="0" dirty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D063FA6-F4CA-493A-A821-95EF10B3863F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1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108" y="2130425"/>
            <a:ext cx="6981092" cy="1470025"/>
          </a:xfrm>
          <a:prstGeom prst="rect">
            <a:avLst/>
          </a:prstGeom>
        </p:spPr>
        <p:txBody>
          <a:bodyPr/>
          <a:lstStyle>
            <a:lvl1pPr algn="l">
              <a:defRPr lang="en-US" sz="2800" b="1" kern="1200" dirty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7108" y="3886200"/>
            <a:ext cx="6295292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F713A5C-2932-4534-9E8D-1C012D084504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8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597830B-32D0-4A00-A109-A335D623297D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74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6" y="273050"/>
            <a:ext cx="256869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816" y="1435100"/>
            <a:ext cx="256869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52A1D04-DFEE-46A1-A188-A4D6F8F3F590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67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4E374E3-DC7C-44D5-9424-E52ECA93ED9F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28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91742AA-FB39-4743-8D79-A47C6E0FCC17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3ED148C-8680-4A42-A40D-8DDE8667E77B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60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1"/>
            <a:ext cx="8229600" cy="1603375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9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90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04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2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31" y="90006"/>
            <a:ext cx="7807569" cy="745263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2400" b="1" kern="1200" cap="all" baseline="0" dirty="0" smtClean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816" y="835269"/>
            <a:ext cx="7789984" cy="53876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2400" b="1" kern="1200" cap="all" baseline="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0" indent="0"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2pPr>
            <a:lvl3pPr marL="0" indent="0">
              <a:lnSpc>
                <a:spcPct val="2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623888" indent="-536575">
              <a:buFont typeface="Wingdings" panose="05000000000000000000" pitchFamily="2" charset="2"/>
              <a:buChar char="§"/>
              <a:defRPr/>
            </a:lvl4pPr>
            <a:lvl5pPr marL="984250" indent="-36036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34E562-BF6F-4C59-B768-59E760B680E5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98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08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93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47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9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63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33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94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06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06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6" y="70338"/>
            <a:ext cx="7789984" cy="76493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2400" b="1" kern="1200" cap="all" baseline="0" dirty="0" smtClean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816" y="835269"/>
            <a:ext cx="7789984" cy="53876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en-US" sz="2400" b="1" kern="1200" cap="all" baseline="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47675" indent="-447675">
              <a:lnSpc>
                <a:spcPct val="150000"/>
              </a:lnSpc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2pPr>
            <a:lvl3pPr marL="809625" indent="-361950">
              <a:lnSpc>
                <a:spcPct val="150000"/>
              </a:lnSpc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257300" indent="-360363">
              <a:buFont typeface="Arial" panose="020B0604020202020204" pitchFamily="34" charset="0"/>
              <a:buChar char="•"/>
              <a:defRPr/>
            </a:lvl4pPr>
            <a:lvl5pPr marL="1617663" indent="-360363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4FD9519-BB22-46F4-B759-70E021C5ECED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63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87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08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25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01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01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91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42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80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77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1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523" y="4406900"/>
            <a:ext cx="7035190" cy="1362075"/>
          </a:xfrm>
          <a:prstGeom prst="rect">
            <a:avLst/>
          </a:prstGeom>
        </p:spPr>
        <p:txBody>
          <a:bodyPr anchor="ctr"/>
          <a:lstStyle>
            <a:lvl1pPr algn="l">
              <a:defRPr lang="en-US" sz="2800" b="1" kern="1200" dirty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9523" y="2906713"/>
            <a:ext cx="703519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A4324F8-2CB8-4DB3-8108-33FCF77E3E6F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060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04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3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3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80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01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8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79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975F3B-1523-41FE-9CEA-042748CE6ACD}" type="datetimeFigureOut">
              <a:rPr lang="en-ZA" smtClean="0">
                <a:solidFill>
                  <a:prstClr val="black"/>
                </a:solidFill>
              </a:rPr>
              <a:pPr/>
              <a:t>2021/08/30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B64FC-0FB0-4D0E-B757-407C0BC0C04A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6" y="274638"/>
            <a:ext cx="7789983" cy="1143000"/>
          </a:xfrm>
          <a:prstGeom prst="rect">
            <a:avLst/>
          </a:prstGeom>
        </p:spPr>
        <p:txBody>
          <a:bodyPr/>
          <a:lstStyle>
            <a:lvl1pPr algn="l">
              <a:defRPr lang="en-US" sz="2400" b="1" kern="1200" dirty="0" smtClean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6814" y="1600200"/>
            <a:ext cx="4050000" cy="4525963"/>
          </a:xfrm>
          <a:prstGeom prst="rect">
            <a:avLst/>
          </a:prstGeom>
        </p:spPr>
        <p:txBody>
          <a:bodyPr/>
          <a:lstStyle>
            <a:lvl1pPr>
              <a:defRPr lang="en-US" sz="2400" b="1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3160" y="1600200"/>
            <a:ext cx="4050000" cy="4525963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400" b="1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742950" indent="-285750"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2pPr>
            <a:lvl3pPr marL="1143000" indent="-228600"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742950" lvl="1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1143000" lvl="2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2341320-839A-4850-9931-04621EBB9E36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6" y="90006"/>
            <a:ext cx="8247184" cy="652944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lang="en-US" sz="2400" b="1" kern="1200" cap="all" baseline="0" dirty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D063FA6-F4CA-493A-A821-95EF10B3863F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1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597830B-32D0-4A00-A109-A335D623297D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6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6" y="273050"/>
            <a:ext cx="256869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816" y="1435100"/>
            <a:ext cx="256869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16" y="6270499"/>
            <a:ext cx="21336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52A1D04-DFEE-46A1-A188-A4D6F8F3F590}" type="datetime1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8/30/2021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270499"/>
            <a:ext cx="2895600" cy="180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86176" y="6551801"/>
            <a:ext cx="288000" cy="288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ZA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6176" y="6582282"/>
            <a:ext cx="294836" cy="180000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3918D1BD-C811-492F-9AF0-38BA1F8577B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WS Slide Pages1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DWS Slide Pages1.jpg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588"/>
            <a:ext cx="1584081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6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WS Slide Pages1.jp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DWS Slide Pages1.jpg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588"/>
            <a:ext cx="1584081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40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CDCAB-3ECE-4A81-AD58-DFA058961CB9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8B7A-507E-4702-B8E4-5812D588FCA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43C6-53DF-4428-A590-4CAD914B8C6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2021/08/30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5A08D-8D53-48DE-B496-7A9681DDE4C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2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WS Slide Pages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16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6.dwa.gov.za/iwrp/projects.aspx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CONTINUATION OF WATER REQUIREMENTS AND AVAILABILITY RECONCILIATION STRATEGY FOR THE MBOMBELA MUNICIPAL AREA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(Crocodile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River System Reconciliation Strategy)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/>
              <a:t>Strategy Steering Committee Meeting </a:t>
            </a:r>
            <a:br>
              <a:rPr lang="en-ZA" b="1" dirty="0"/>
            </a:br>
            <a:r>
              <a:rPr lang="en-ZA" b="1" dirty="0" err="1"/>
              <a:t>StraSC</a:t>
            </a:r>
            <a:r>
              <a:rPr lang="en-ZA" b="1" dirty="0"/>
              <a:t> 3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ZA" sz="3200" b="1" dirty="0" smtClean="0">
                <a:solidFill>
                  <a:schemeClr val="tx1"/>
                </a:solidFill>
              </a:rPr>
              <a:t>18 September 2019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196154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1914525"/>
            <a:ext cx="9172575" cy="3028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9390" y="137723"/>
            <a:ext cx="7934251" cy="819809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Matters Arising: Action list</a:t>
            </a:r>
            <a:endParaRPr lang="en-Z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2509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44894"/>
            <a:ext cx="9144000" cy="872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5688"/>
            <a:ext cx="9161679" cy="1483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" y="5314491"/>
            <a:ext cx="9155011" cy="15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56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8" y="427231"/>
            <a:ext cx="9115962" cy="869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" y="1733090"/>
            <a:ext cx="9144000" cy="13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2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CONTINUATION OF WATER REQUIREMENTS AND AVAILABILITY RECONCILIATION STRATEGY FOR THE MBOMBELA MUNICIPAL AREA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(Crocodile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River System Reconciliation Strategy)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 smtClean="0"/>
              <a:t>Strategy Steering Committee </a:t>
            </a:r>
            <a:r>
              <a:rPr lang="en-ZA" b="1" dirty="0"/>
              <a:t>Meeting </a:t>
            </a:r>
            <a:br>
              <a:rPr lang="en-ZA" b="1" dirty="0"/>
            </a:br>
            <a:r>
              <a:rPr lang="en-ZA" b="1" dirty="0" err="1" smtClean="0"/>
              <a:t>StraSC</a:t>
            </a:r>
            <a:r>
              <a:rPr lang="en-ZA" b="1" dirty="0" smtClean="0"/>
              <a:t> 3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GB" sz="3200" b="1" dirty="0" smtClean="0">
                <a:solidFill>
                  <a:schemeClr val="tx1"/>
                </a:solidFill>
              </a:rPr>
              <a:t>Item </a:t>
            </a:r>
            <a:r>
              <a:rPr lang="en-GB" sz="3200" b="1" dirty="0">
                <a:solidFill>
                  <a:schemeClr val="tx1"/>
                </a:solidFill>
              </a:rPr>
              <a:t>7: </a:t>
            </a:r>
            <a:r>
              <a:rPr lang="en-ZA" sz="3200" b="1" dirty="0">
                <a:solidFill>
                  <a:schemeClr val="tx1"/>
                </a:solidFill>
              </a:rPr>
              <a:t>Status of Strategy </a:t>
            </a:r>
            <a:r>
              <a:rPr lang="en-ZA" sz="3200" b="1" dirty="0" smtClean="0">
                <a:solidFill>
                  <a:schemeClr val="tx1"/>
                </a:solidFill>
              </a:rPr>
              <a:t>(2014) Interventions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17574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02988"/>
              </p:ext>
            </p:extLst>
          </p:nvPr>
        </p:nvGraphicFramePr>
        <p:xfrm>
          <a:off x="0" y="708660"/>
          <a:ext cx="9143999" cy="61493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786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7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 smtClean="0">
                          <a:effectLst/>
                        </a:rPr>
                        <a:t>Intervention (from 2014 Strategy)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Representative Feedback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Addressing Unlawful Irrigation Use (Compliance Monitoring and Enforcement)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IUCMA: </a:t>
                      </a:r>
                      <a:r>
                        <a:rPr lang="en-ZA" sz="2200" dirty="0" smtClean="0">
                          <a:effectLst/>
                        </a:rPr>
                        <a:t>A</a:t>
                      </a:r>
                      <a:r>
                        <a:rPr lang="en-ZA" sz="2200" baseline="0" dirty="0" smtClean="0">
                          <a:effectLst/>
                        </a:rPr>
                        <a:t> </a:t>
                      </a:r>
                      <a:r>
                        <a:rPr lang="en-ZA" sz="2200" dirty="0" err="1" smtClean="0">
                          <a:effectLst/>
                        </a:rPr>
                        <a:t>Mbalathi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WC/WDM Urban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City of </a:t>
                      </a:r>
                      <a:r>
                        <a:rPr lang="en-ZA" sz="2200" dirty="0" err="1">
                          <a:effectLst/>
                        </a:rPr>
                        <a:t>Mbombela</a:t>
                      </a:r>
                      <a:r>
                        <a:rPr lang="en-ZA" sz="2200" dirty="0">
                          <a:effectLst/>
                        </a:rPr>
                        <a:t>: T Botha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Bushbuckridge LM: R </a:t>
                      </a:r>
                      <a:r>
                        <a:rPr lang="en-ZA" sz="2200" dirty="0" err="1">
                          <a:effectLst/>
                        </a:rPr>
                        <a:t>Baloyi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WC/WDM in the Irrigation Sector and Relinquishing of Water Savings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 err="1">
                          <a:effectLst/>
                        </a:rPr>
                        <a:t>Dept</a:t>
                      </a:r>
                      <a:r>
                        <a:rPr lang="en-ZA" sz="2200" dirty="0">
                          <a:effectLst/>
                        </a:rPr>
                        <a:t> </a:t>
                      </a:r>
                      <a:r>
                        <a:rPr lang="en-ZA" sz="2200" dirty="0" err="1">
                          <a:effectLst/>
                        </a:rPr>
                        <a:t>Agric</a:t>
                      </a:r>
                      <a:r>
                        <a:rPr lang="en-ZA" sz="2200" dirty="0">
                          <a:effectLst/>
                        </a:rPr>
                        <a:t>: Marius van Rooyen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Water Re-allocation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IUCMA: T Sawunyama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License conversions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DWS HO: Either P Mlilo or K Mandaza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Removal of IAPs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Working for Water: B Mashabane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Groundwater Development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IUCMA: T Sawunyama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Operationalisation of the Reserve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KNP: E Riddell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Pre-Feasibility Study into Dams &amp; thereafter New Dam Constructed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DWS HO: K Bester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System Operating Rules for Sabie River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PSP: C Seago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Operating Rules for Primkop Dam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PSP: C Seago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681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2990" y="1009057"/>
            <a:ext cx="7885067" cy="1355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ZA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Progress on Implementation of the EWR in Crocodile and </a:t>
            </a:r>
            <a:r>
              <a:rPr lang="en-ZA" b="1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Sabie</a:t>
            </a:r>
            <a:r>
              <a:rPr lang="en-ZA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Rivers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endParaRPr lang="en-ZA" sz="1350" b="1" dirty="0">
              <a:solidFill>
                <a:srgbClr val="00B0F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ZA" sz="10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Continuation of the </a:t>
            </a:r>
            <a:r>
              <a:rPr lang="en-ZA" sz="105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Mbombela</a:t>
            </a:r>
            <a:r>
              <a:rPr lang="en-ZA" sz="10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Reconciliation Strategy, Sept 2019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endParaRPr lang="en-ZA" sz="1200" b="1" dirty="0">
              <a:solidFill>
                <a:srgbClr val="00B0F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2" y="1009057"/>
            <a:ext cx="350702" cy="508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1621"/>
          <a:stretch/>
        </p:blipFill>
        <p:spPr>
          <a:xfrm>
            <a:off x="6948296" y="2398340"/>
            <a:ext cx="1607385" cy="914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b="18889"/>
          <a:stretch/>
        </p:blipFill>
        <p:spPr>
          <a:xfrm>
            <a:off x="458074" y="2398340"/>
            <a:ext cx="5927272" cy="329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7947" r="22180"/>
          <a:stretch/>
        </p:blipFill>
        <p:spPr>
          <a:xfrm>
            <a:off x="6449785" y="3490739"/>
            <a:ext cx="2604407" cy="8431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810"/>
          <a:stretch/>
        </p:blipFill>
        <p:spPr>
          <a:xfrm>
            <a:off x="7143750" y="4779142"/>
            <a:ext cx="1313471" cy="9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>
            <a:spLocks noChangeArrowheads="1"/>
          </p:cNvSpPr>
          <p:nvPr/>
        </p:nvSpPr>
        <p:spPr bwMode="auto">
          <a:xfrm>
            <a:off x="693595" y="857250"/>
            <a:ext cx="80581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sym typeface="Arial" pitchFamily="34" charset="0"/>
              </a:defRPr>
            </a:lvl9pPr>
          </a:lstStyle>
          <a:p>
            <a:r>
              <a:rPr lang="en-US" altLang="en-US" sz="3000" b="1" dirty="0">
                <a:solidFill>
                  <a:srgbClr val="00B0F0"/>
                </a:solidFill>
                <a:latin typeface="Calibri" pitchFamily="34" charset="0"/>
              </a:rPr>
              <a:t>Status-Quo: Ecological Reserve </a:t>
            </a:r>
            <a:r>
              <a:rPr lang="en-US" altLang="en-US" sz="1350" b="1" i="1" dirty="0">
                <a:solidFill>
                  <a:srgbClr val="00B0F0"/>
                </a:solidFill>
                <a:latin typeface="Calibri" pitchFamily="34" charset="0"/>
              </a:rPr>
              <a:t>Environmental Water Requirements</a:t>
            </a:r>
            <a:endParaRPr lang="en-US" altLang="en-US" sz="750" i="1" dirty="0">
              <a:solidFill>
                <a:srgbClr val="00B0F0"/>
              </a:solidFill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5" y="1756174"/>
            <a:ext cx="2869204" cy="431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753134" y="1756174"/>
            <a:ext cx="4679089" cy="4180602"/>
            <a:chOff x="4068763" y="1198563"/>
            <a:chExt cx="4367212" cy="3595687"/>
          </a:xfrm>
        </p:grpSpPr>
        <p:pic>
          <p:nvPicPr>
            <p:cNvPr id="2458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198563"/>
              <a:ext cx="4367212" cy="290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163" y="4365625"/>
              <a:ext cx="19431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659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20" y="1265636"/>
            <a:ext cx="4369594" cy="404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569495" y="5293520"/>
            <a:ext cx="43136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Implementation of Strategic Adaptive Management for freshwater protection under the South African national water policy (McGloughlin et al, 2011, Water Research Commission)</a:t>
            </a:r>
          </a:p>
        </p:txBody>
      </p:sp>
      <p:sp>
        <p:nvSpPr>
          <p:cNvPr id="25604" name="TextBox 6"/>
          <p:cNvSpPr>
            <a:spLocks noChangeArrowheads="1"/>
          </p:cNvSpPr>
          <p:nvPr/>
        </p:nvSpPr>
        <p:spPr bwMode="auto">
          <a:xfrm>
            <a:off x="1223964" y="902494"/>
            <a:ext cx="518398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350" b="1">
                <a:solidFill>
                  <a:srgbClr val="00B0F0"/>
                </a:solidFill>
                <a:latin typeface="Comic Sans MS" pitchFamily="66" charset="0"/>
                <a:sym typeface="Courier New" pitchFamily="49" charset="0"/>
              </a:rPr>
              <a:t>Adaptive Management </a:t>
            </a:r>
            <a:r>
              <a:rPr lang="en-US" altLang="zh-CN" sz="1350" b="1" u="sng">
                <a:solidFill>
                  <a:srgbClr val="00B0F0"/>
                </a:solidFill>
                <a:latin typeface="Comic Sans MS" pitchFamily="66" charset="0"/>
                <a:sym typeface="Courier New" pitchFamily="49" charset="0"/>
              </a:rPr>
              <a:t>Operationalization</a:t>
            </a:r>
            <a:r>
              <a:rPr lang="en-US" altLang="zh-CN" sz="1350" b="1">
                <a:solidFill>
                  <a:srgbClr val="00B0F0"/>
                </a:solidFill>
                <a:latin typeface="Comic Sans MS" pitchFamily="66" charset="0"/>
                <a:sym typeface="Courier New" pitchFamily="49" charset="0"/>
              </a:rPr>
              <a:t> for Rivers</a:t>
            </a:r>
            <a:endParaRPr lang="en-US" altLang="zh-CN" sz="1350">
              <a:solidFill>
                <a:prstClr val="black"/>
              </a:solidFill>
            </a:endParaRPr>
          </a:p>
        </p:txBody>
      </p:sp>
      <p:pic>
        <p:nvPicPr>
          <p:cNvPr id="256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025254"/>
            <a:ext cx="3720704" cy="27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114" y="1062526"/>
            <a:ext cx="851535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Functional governance systems: Feedback loops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Establishment of the CROCOC c. 2009</a:t>
            </a:r>
            <a:endParaRPr lang="en-US" dirty="0"/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3962998" y="2792233"/>
            <a:ext cx="3735584" cy="2121894"/>
            <a:chOff x="1156" y="1407"/>
            <a:chExt cx="3364" cy="1782"/>
          </a:xfrm>
        </p:grpSpPr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1156" y="1888"/>
              <a:ext cx="725" cy="233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>
                  <a:solidFill>
                    <a:srgbClr val="ED7D31"/>
                  </a:solidFill>
                </a:rPr>
                <a:t>ICMA</a:t>
              </a: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3466" y="2704"/>
              <a:ext cx="1054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50">
                  <a:solidFill>
                    <a:srgbClr val="0070C0"/>
                  </a:solidFill>
                </a:rPr>
                <a:t>Monitors benchmark</a:t>
              </a:r>
            </a:p>
            <a:p>
              <a:pPr algn="ctr" eaLnBrk="1" hangingPunct="1"/>
              <a:r>
                <a:rPr lang="en-US" altLang="en-US" sz="1050">
                  <a:solidFill>
                    <a:srgbClr val="0070C0"/>
                  </a:solidFill>
                </a:rPr>
                <a:t>(‘Reserve)</a:t>
              </a: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4088" y="2160"/>
              <a:ext cx="13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818" y="1842"/>
              <a:ext cx="45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ED7D31"/>
                  </a:solidFill>
                </a:rPr>
                <a:t>KNP</a:t>
              </a:r>
            </a:p>
          </p:txBody>
        </p:sp>
        <p:cxnSp>
          <p:nvCxnSpPr>
            <p:cNvPr id="27" name="AutoShape 5"/>
            <p:cNvCxnSpPr>
              <a:cxnSpLocks noChangeShapeType="1"/>
              <a:stCxn id="26" idx="0"/>
              <a:endCxn id="23" idx="0"/>
            </p:cNvCxnSpPr>
            <p:nvPr/>
          </p:nvCxnSpPr>
          <p:spPr bwMode="auto">
            <a:xfrm rot="16200000" flipH="1" flipV="1">
              <a:off x="2760" y="601"/>
              <a:ext cx="46" cy="2528"/>
            </a:xfrm>
            <a:prstGeom prst="curvedConnector3">
              <a:avLst>
                <a:gd name="adj1" fmla="val -417351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2430" y="1706"/>
              <a:ext cx="5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dirty="0">
                  <a:solidFill>
                    <a:srgbClr val="993300"/>
                  </a:solidFill>
                </a:rPr>
                <a:t>CMIB</a:t>
              </a: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2476" y="1407"/>
              <a:ext cx="52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993300"/>
                  </a:solidFill>
                </a:rPr>
                <a:t>Users</a:t>
              </a:r>
            </a:p>
          </p:txBody>
        </p:sp>
        <p:cxnSp>
          <p:nvCxnSpPr>
            <p:cNvPr id="30" name="AutoShape 8"/>
            <p:cNvCxnSpPr>
              <a:cxnSpLocks noChangeShapeType="1"/>
              <a:stCxn id="28" idx="3"/>
              <a:endCxn id="29" idx="3"/>
            </p:cNvCxnSpPr>
            <p:nvPr/>
          </p:nvCxnSpPr>
          <p:spPr bwMode="auto">
            <a:xfrm flipV="1">
              <a:off x="2943" y="1524"/>
              <a:ext cx="60" cy="299"/>
            </a:xfrm>
            <a:prstGeom prst="curvedConnector3">
              <a:avLst>
                <a:gd name="adj1" fmla="val 443099"/>
              </a:avLst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9"/>
            <p:cNvCxnSpPr>
              <a:cxnSpLocks noChangeShapeType="1"/>
              <a:stCxn id="29" idx="1"/>
              <a:endCxn id="28" idx="1"/>
            </p:cNvCxnSpPr>
            <p:nvPr/>
          </p:nvCxnSpPr>
          <p:spPr bwMode="auto">
            <a:xfrm rot="10800000" flipV="1">
              <a:off x="2430" y="1524"/>
              <a:ext cx="46" cy="299"/>
            </a:xfrm>
            <a:prstGeom prst="curvedConnector3">
              <a:avLst>
                <a:gd name="adj1" fmla="val 547525"/>
              </a:avLst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10"/>
            <p:cNvCxnSpPr>
              <a:cxnSpLocks noChangeShapeType="1"/>
              <a:stCxn id="23" idx="2"/>
              <a:endCxn id="28" idx="2"/>
            </p:cNvCxnSpPr>
            <p:nvPr/>
          </p:nvCxnSpPr>
          <p:spPr bwMode="auto">
            <a:xfrm rot="5400000" flipH="1" flipV="1">
              <a:off x="2011" y="1446"/>
              <a:ext cx="182" cy="1168"/>
            </a:xfrm>
            <a:prstGeom prst="curvedConnector3">
              <a:avLst>
                <a:gd name="adj1" fmla="val -105484"/>
              </a:avLst>
            </a:prstGeom>
            <a:noFill/>
            <a:ln w="9525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11"/>
            <p:cNvCxnSpPr>
              <a:cxnSpLocks noChangeShapeType="1"/>
              <a:stCxn id="23" idx="2"/>
              <a:endCxn id="26" idx="2"/>
            </p:cNvCxnSpPr>
            <p:nvPr/>
          </p:nvCxnSpPr>
          <p:spPr bwMode="auto">
            <a:xfrm rot="5400000" flipH="1" flipV="1">
              <a:off x="2760" y="834"/>
              <a:ext cx="46" cy="2528"/>
            </a:xfrm>
            <a:prstGeom prst="curvedConnector3">
              <a:avLst>
                <a:gd name="adj1" fmla="val -417351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22"/>
            <p:cNvCxnSpPr>
              <a:cxnSpLocks noChangeShapeType="1"/>
              <a:stCxn id="23" idx="2"/>
              <a:endCxn id="35" idx="2"/>
            </p:cNvCxnSpPr>
            <p:nvPr/>
          </p:nvCxnSpPr>
          <p:spPr bwMode="auto">
            <a:xfrm rot="16200000" flipH="1">
              <a:off x="2364" y="1275"/>
              <a:ext cx="206" cy="1897"/>
            </a:xfrm>
            <a:prstGeom prst="curvedConnector3">
              <a:avLst>
                <a:gd name="adj1" fmla="val 193195"/>
              </a:avLst>
            </a:prstGeom>
            <a:noFill/>
            <a:ln w="952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3053" y="1842"/>
              <a:ext cx="72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50">
                  <a:solidFill>
                    <a:srgbClr val="ED7D31"/>
                  </a:solidFill>
                </a:rPr>
                <a:t>Kwena Dam bailiff</a:t>
              </a:r>
            </a:p>
          </p:txBody>
        </p:sp>
        <p:cxnSp>
          <p:nvCxnSpPr>
            <p:cNvPr id="36" name="AutoShape 25"/>
            <p:cNvCxnSpPr>
              <a:cxnSpLocks noChangeShapeType="1"/>
              <a:stCxn id="35" idx="0"/>
              <a:endCxn id="23" idx="0"/>
            </p:cNvCxnSpPr>
            <p:nvPr/>
          </p:nvCxnSpPr>
          <p:spPr bwMode="auto">
            <a:xfrm rot="16200000" flipH="1" flipV="1">
              <a:off x="2444" y="916"/>
              <a:ext cx="46" cy="1897"/>
            </a:xfrm>
            <a:prstGeom prst="curvedConnector3">
              <a:avLst>
                <a:gd name="adj1" fmla="val -417351"/>
              </a:avLst>
            </a:prstGeom>
            <a:noFill/>
            <a:ln w="9525">
              <a:solidFill>
                <a:srgbClr val="660066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Freeform 59"/>
          <p:cNvSpPr>
            <a:spLocks/>
          </p:cNvSpPr>
          <p:nvPr/>
        </p:nvSpPr>
        <p:spPr bwMode="auto">
          <a:xfrm rot="20706073">
            <a:off x="4399650" y="3151201"/>
            <a:ext cx="886180" cy="200044"/>
          </a:xfrm>
          <a:custGeom>
            <a:avLst/>
            <a:gdLst>
              <a:gd name="T0" fmla="*/ 2147483647 w 955"/>
              <a:gd name="T1" fmla="*/ 2147483647 h 200"/>
              <a:gd name="T2" fmla="*/ 2147483647 w 955"/>
              <a:gd name="T3" fmla="*/ 2147483647 h 200"/>
              <a:gd name="T4" fmla="*/ 2147483647 w 955"/>
              <a:gd name="T5" fmla="*/ 2147483647 h 200"/>
              <a:gd name="T6" fmla="*/ 2147483647 w 955"/>
              <a:gd name="T7" fmla="*/ 2147483647 h 200"/>
              <a:gd name="T8" fmla="*/ 0 60000 65536"/>
              <a:gd name="T9" fmla="*/ 0 60000 65536"/>
              <a:gd name="T10" fmla="*/ 0 60000 65536"/>
              <a:gd name="T11" fmla="*/ 0 60000 65536"/>
              <a:gd name="T12" fmla="*/ 0 w 955"/>
              <a:gd name="T13" fmla="*/ 0 h 200"/>
              <a:gd name="T14" fmla="*/ 955 w 955"/>
              <a:gd name="T15" fmla="*/ 200 h 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55" h="200">
                <a:moveTo>
                  <a:pt x="955" y="200"/>
                </a:moveTo>
                <a:cubicBezTo>
                  <a:pt x="893" y="168"/>
                  <a:pt x="728" y="28"/>
                  <a:pt x="583" y="14"/>
                </a:cubicBezTo>
                <a:cubicBezTo>
                  <a:pt x="438" y="0"/>
                  <a:pt x="164" y="105"/>
                  <a:pt x="82" y="116"/>
                </a:cubicBezTo>
                <a:cubicBezTo>
                  <a:pt x="0" y="127"/>
                  <a:pt x="89" y="87"/>
                  <a:pt x="91" y="79"/>
                </a:cubicBezTo>
              </a:path>
            </a:pathLst>
          </a:custGeom>
          <a:noFill/>
          <a:ln w="9525">
            <a:solidFill>
              <a:schemeClr val="hlink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879427" y="3262574"/>
            <a:ext cx="8644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50">
                <a:solidFill>
                  <a:prstClr val="black"/>
                </a:solidFill>
              </a:rPr>
              <a:t>DWA  RO</a:t>
            </a:r>
          </a:p>
        </p:txBody>
      </p:sp>
      <p:cxnSp>
        <p:nvCxnSpPr>
          <p:cNvPr id="13" name="AutoShape 21"/>
          <p:cNvCxnSpPr>
            <a:cxnSpLocks noChangeShapeType="1"/>
            <a:stCxn id="12" idx="2"/>
          </p:cNvCxnSpPr>
          <p:nvPr/>
        </p:nvCxnSpPr>
        <p:spPr bwMode="auto">
          <a:xfrm rot="16200000" flipH="1">
            <a:off x="3766394" y="3061760"/>
            <a:ext cx="171093" cy="1080551"/>
          </a:xfrm>
          <a:prstGeom prst="curvedConnector2">
            <a:avLst/>
          </a:prstGeom>
          <a:ln w="19050">
            <a:solidFill>
              <a:srgbClr val="00B0F0"/>
            </a:solidFill>
            <a:prstDash val="dash"/>
            <a:headEnd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AutoShape 26"/>
          <p:cNvCxnSpPr>
            <a:cxnSpLocks noChangeShapeType="1"/>
            <a:stCxn id="12" idx="0"/>
            <a:endCxn id="16" idx="0"/>
          </p:cNvCxnSpPr>
          <p:nvPr/>
        </p:nvCxnSpPr>
        <p:spPr bwMode="auto">
          <a:xfrm rot="16200000" flipV="1">
            <a:off x="2853767" y="2804675"/>
            <a:ext cx="2382" cy="913415"/>
          </a:xfrm>
          <a:prstGeom prst="curvedConnector3">
            <a:avLst>
              <a:gd name="adj1" fmla="val 9696977"/>
            </a:avLst>
          </a:prstGeom>
          <a:ln w="19050">
            <a:solidFill>
              <a:srgbClr val="00B0F0"/>
            </a:solidFill>
            <a:prstDash val="dash"/>
            <a:headEnd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AutoShape 32"/>
          <p:cNvCxnSpPr>
            <a:cxnSpLocks noChangeShapeType="1"/>
            <a:stCxn id="16" idx="2"/>
            <a:endCxn id="12" idx="2"/>
          </p:cNvCxnSpPr>
          <p:nvPr/>
        </p:nvCxnSpPr>
        <p:spPr bwMode="auto">
          <a:xfrm rot="16200000" flipH="1">
            <a:off x="2853766" y="3058591"/>
            <a:ext cx="2382" cy="913415"/>
          </a:xfrm>
          <a:prstGeom prst="curvedConnector3">
            <a:avLst>
              <a:gd name="adj1" fmla="val 9696977"/>
            </a:avLst>
          </a:prstGeom>
          <a:ln w="19050">
            <a:solidFill>
              <a:srgbClr val="00B0F0"/>
            </a:solidFill>
            <a:prstDash val="dash"/>
            <a:headEnd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095923" y="3260192"/>
            <a:ext cx="60465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prstClr val="black"/>
                </a:solidFill>
              </a:rPr>
              <a:t>NDWA</a:t>
            </a:r>
          </a:p>
        </p:txBody>
      </p:sp>
      <p:cxnSp>
        <p:nvCxnSpPr>
          <p:cNvPr id="17" name="AutoShape 26"/>
          <p:cNvCxnSpPr>
            <a:cxnSpLocks noChangeShapeType="1"/>
          </p:cNvCxnSpPr>
          <p:nvPr/>
        </p:nvCxnSpPr>
        <p:spPr bwMode="auto">
          <a:xfrm rot="16200000" flipV="1">
            <a:off x="3851077" y="2792828"/>
            <a:ext cx="2381" cy="941785"/>
          </a:xfrm>
          <a:prstGeom prst="curvedConnector3">
            <a:avLst>
              <a:gd name="adj1" fmla="val 15173118"/>
            </a:avLst>
          </a:prstGeom>
          <a:ln w="19050" cmpd="sng">
            <a:solidFill>
              <a:srgbClr val="00B0F0"/>
            </a:solidFill>
            <a:prstDash val="dash"/>
            <a:headEnd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AutoShape 26"/>
          <p:cNvCxnSpPr>
            <a:cxnSpLocks noChangeShapeType="1"/>
            <a:endCxn id="20" idx="0"/>
          </p:cNvCxnSpPr>
          <p:nvPr/>
        </p:nvCxnSpPr>
        <p:spPr bwMode="auto">
          <a:xfrm rot="10800000">
            <a:off x="1662739" y="3256769"/>
            <a:ext cx="716133" cy="2192"/>
          </a:xfrm>
          <a:prstGeom prst="curvedConnector4">
            <a:avLst>
              <a:gd name="adj1" fmla="val 15126"/>
              <a:gd name="adj2" fmla="val 10528832"/>
            </a:avLst>
          </a:prstGeom>
          <a:ln w="19050">
            <a:solidFill>
              <a:srgbClr val="00B0F0"/>
            </a:solidFill>
            <a:prstDash val="dash"/>
            <a:headEnd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AutoShape 32"/>
          <p:cNvCxnSpPr>
            <a:cxnSpLocks noChangeShapeType="1"/>
            <a:stCxn id="20" idx="2"/>
            <a:endCxn id="16" idx="2"/>
          </p:cNvCxnSpPr>
          <p:nvPr/>
        </p:nvCxnSpPr>
        <p:spPr bwMode="auto">
          <a:xfrm rot="16200000" flipH="1">
            <a:off x="2028783" y="3144640"/>
            <a:ext cx="3423" cy="735512"/>
          </a:xfrm>
          <a:prstGeom prst="curvedConnector3">
            <a:avLst>
              <a:gd name="adj1" fmla="val 6778352"/>
            </a:avLst>
          </a:prstGeom>
          <a:ln w="19050">
            <a:solidFill>
              <a:srgbClr val="00B0F0"/>
            </a:solidFill>
            <a:prstDash val="dash"/>
            <a:headEnd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1163242" y="3256769"/>
            <a:ext cx="9989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 b="1">
                <a:solidFill>
                  <a:prstClr val="black"/>
                </a:solidFill>
              </a:rPr>
              <a:t>Mozambique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451117" y="4336581"/>
            <a:ext cx="11704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50">
                <a:solidFill>
                  <a:srgbClr val="0070C0"/>
                </a:solidFill>
              </a:rPr>
              <a:t>Monitor benchmark</a:t>
            </a:r>
          </a:p>
          <a:p>
            <a:pPr algn="ctr" eaLnBrk="1" hangingPunct="1"/>
            <a:r>
              <a:rPr lang="en-US" altLang="en-US" sz="1050">
                <a:solidFill>
                  <a:srgbClr val="0070C0"/>
                </a:solidFill>
              </a:rPr>
              <a:t>(International obligation)</a:t>
            </a: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2391060" y="3688819"/>
            <a:ext cx="14436" cy="64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3863578" y="4336473"/>
            <a:ext cx="124182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50" dirty="0">
                <a:solidFill>
                  <a:srgbClr val="0070C0"/>
                </a:solidFill>
              </a:rPr>
              <a:t>Monitors various benchmarks </a:t>
            </a:r>
          </a:p>
          <a:p>
            <a:pPr algn="ctr" eaLnBrk="1" hangingPunct="1"/>
            <a:endParaRPr lang="en-US" altLang="en-US" sz="1050" dirty="0">
              <a:solidFill>
                <a:srgbClr val="0070C0"/>
              </a:solidFill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389835" y="3755448"/>
            <a:ext cx="1428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595437" y="3688773"/>
            <a:ext cx="1428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43883" y="5108139"/>
            <a:ext cx="30253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prstClr val="black"/>
                </a:solidFill>
              </a:rPr>
              <a:t>Adapted from Pollard and du Toit. 2011. </a:t>
            </a:r>
          </a:p>
        </p:txBody>
      </p:sp>
    </p:spTree>
    <p:extLst>
      <p:ext uri="{BB962C8B-B14F-4D97-AF65-F5344CB8AC3E}">
        <p14:creationId xmlns:p14="http://schemas.microsoft.com/office/powerpoint/2010/main" val="14093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1" grpId="0"/>
      <p:bldP spid="22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348" t="15324" r="12874" b="12327"/>
          <a:stretch/>
        </p:blipFill>
        <p:spPr>
          <a:xfrm>
            <a:off x="0" y="2004545"/>
            <a:ext cx="3221742" cy="2306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580" t="12839" r="10174" b="11382"/>
          <a:stretch/>
        </p:blipFill>
        <p:spPr>
          <a:xfrm>
            <a:off x="1419582" y="2849676"/>
            <a:ext cx="3137809" cy="2338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684" t="28527" r="22000" b="6164"/>
          <a:stretch/>
        </p:blipFill>
        <p:spPr>
          <a:xfrm>
            <a:off x="5110413" y="1703378"/>
            <a:ext cx="4033587" cy="272814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4379" y="857250"/>
            <a:ext cx="3835066" cy="63410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135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KNP Rivers: Management Actions</a:t>
            </a:r>
          </a:p>
        </p:txBody>
      </p:sp>
      <p:pic>
        <p:nvPicPr>
          <p:cNvPr id="8" name="Picture 3" descr="image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" y="984676"/>
            <a:ext cx="310574" cy="4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4379" y="5189288"/>
            <a:ext cx="7039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prstClr val="black"/>
                </a:solidFill>
              </a:rPr>
              <a:t>Instituted work by McLoughlin et al. 2011.</a:t>
            </a:r>
          </a:p>
          <a:p>
            <a:endParaRPr lang="en-US" sz="1350" i="1" dirty="0">
              <a:solidFill>
                <a:prstClr val="black"/>
              </a:solidFill>
            </a:endParaRPr>
          </a:p>
          <a:p>
            <a:r>
              <a:rPr lang="en-GB" sz="1050" dirty="0">
                <a:solidFill>
                  <a:srgbClr val="00B0F0"/>
                </a:solidFill>
              </a:rPr>
              <a:t>‘History, rationale, and lessons learned: Thresholds of potential concern in Kruger National Park river adaptive management’, </a:t>
            </a:r>
          </a:p>
          <a:p>
            <a:r>
              <a:rPr lang="en-GB" sz="1050" i="1" dirty="0" err="1">
                <a:solidFill>
                  <a:srgbClr val="00B0F0"/>
                </a:solidFill>
              </a:rPr>
              <a:t>Koedoe</a:t>
            </a:r>
            <a:r>
              <a:rPr lang="en-GB" sz="1050" i="1" dirty="0">
                <a:solidFill>
                  <a:srgbClr val="00B0F0"/>
                </a:solidFill>
              </a:rPr>
              <a:t> </a:t>
            </a:r>
            <a:r>
              <a:rPr lang="en-GB" sz="1050" b="1" dirty="0">
                <a:solidFill>
                  <a:srgbClr val="00B0F0"/>
                </a:solidFill>
              </a:rPr>
              <a:t>53</a:t>
            </a:r>
            <a:r>
              <a:rPr lang="en-GB" sz="1050" dirty="0">
                <a:solidFill>
                  <a:srgbClr val="00B0F0"/>
                </a:solidFill>
              </a:rPr>
              <a:t>(2)</a:t>
            </a:r>
            <a:endParaRPr lang="en-US" sz="135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CONTINUATION OF WATER REQUIREMENTS AND AVAILABILITY RECONCILIATION STRATEGY FOR THE MBOMBELA MUNICIPAL AREA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(Crocodile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River System Reconciliation Strategy)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/>
              <a:t>Strategy Steering Committee Meeting </a:t>
            </a:r>
            <a:br>
              <a:rPr lang="en-ZA" b="1" dirty="0"/>
            </a:br>
            <a:r>
              <a:rPr lang="en-ZA" b="1" dirty="0" err="1"/>
              <a:t>StraSC</a:t>
            </a:r>
            <a:r>
              <a:rPr lang="en-ZA" b="1" dirty="0"/>
              <a:t> 3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GB" sz="3200" b="1" dirty="0">
                <a:solidFill>
                  <a:schemeClr val="tx1"/>
                </a:solidFill>
              </a:rPr>
              <a:t>Item </a:t>
            </a:r>
            <a:r>
              <a:rPr lang="en-GB" sz="3200" b="1" dirty="0" smtClean="0">
                <a:solidFill>
                  <a:schemeClr val="tx1"/>
                </a:solidFill>
              </a:rPr>
              <a:t>2: </a:t>
            </a:r>
            <a:r>
              <a:rPr lang="en-ZA" sz="3200" b="1" dirty="0" smtClean="0">
                <a:solidFill>
                  <a:schemeClr val="tx1"/>
                </a:solidFill>
              </a:rPr>
              <a:t>Attendance and Apologies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19618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518" y="5159829"/>
            <a:ext cx="361669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825" b="1" dirty="0">
                <a:solidFill>
                  <a:prstClr val="black"/>
                </a:solidFill>
              </a:rPr>
              <a:t>Edward Riddell, Sharon Pollard, Stephen Mallory &amp; Tendai Sawunyama (2014) </a:t>
            </a:r>
          </a:p>
          <a:p>
            <a:r>
              <a:rPr lang="en-ZA" sz="825" b="1" dirty="0">
                <a:solidFill>
                  <a:prstClr val="black"/>
                </a:solidFill>
              </a:rPr>
              <a:t>Hydrological Sciences Journal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1" y="1184965"/>
            <a:ext cx="3867912" cy="37650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13026" y="1421424"/>
            <a:ext cx="4412363" cy="3559832"/>
            <a:chOff x="6017368" y="752231"/>
            <a:chExt cx="5883150" cy="47464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7368" y="752231"/>
              <a:ext cx="5883150" cy="4389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17368" y="5206285"/>
              <a:ext cx="14409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825" b="1" dirty="0">
                  <a:solidFill>
                    <a:prstClr val="black"/>
                  </a:solidFill>
                </a:rPr>
                <a:t>Brian Jackson (2015)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3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075" y="2343150"/>
            <a:ext cx="278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>
                <a:solidFill>
                  <a:srgbClr val="0070C0"/>
                </a:solidFill>
              </a:rPr>
              <a:t>Drought Responses?</a:t>
            </a:r>
          </a:p>
        </p:txBody>
      </p:sp>
    </p:spTree>
    <p:extLst>
      <p:ext uri="{BB962C8B-B14F-4D97-AF65-F5344CB8AC3E}">
        <p14:creationId xmlns:p14="http://schemas.microsoft.com/office/powerpoint/2010/main" val="14594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1987263"/>
            <a:ext cx="2173231" cy="386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71" y="1971069"/>
            <a:ext cx="2204616" cy="3879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420" y="961667"/>
            <a:ext cx="552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solidFill>
                  <a:srgbClr val="00B0F0"/>
                </a:solidFill>
              </a:rPr>
              <a:t>Social Media: Real-Time Communication, Accountability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66" y="1968930"/>
            <a:ext cx="2183543" cy="38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5453" y="957448"/>
            <a:ext cx="8548683" cy="4320509"/>
            <a:chOff x="180604" y="133597"/>
            <a:chExt cx="11398244" cy="5760679"/>
          </a:xfrm>
        </p:grpSpPr>
        <p:sp>
          <p:nvSpPr>
            <p:cNvPr id="3" name="TextBox 2"/>
            <p:cNvSpPr txBox="1"/>
            <p:nvPr/>
          </p:nvSpPr>
          <p:spPr>
            <a:xfrm>
              <a:off x="180604" y="133597"/>
              <a:ext cx="949627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2100" b="1" dirty="0">
                  <a:solidFill>
                    <a:prstClr val="black"/>
                  </a:solidFill>
                </a:rPr>
                <a:t>Flows Kruger Western Boundary – Crocodile River @ </a:t>
              </a:r>
              <a:r>
                <a:rPr lang="en-ZA" sz="2100" b="1" dirty="0" err="1">
                  <a:solidFill>
                    <a:prstClr val="black"/>
                  </a:solidFill>
                </a:rPr>
                <a:t>Tenbosch</a:t>
              </a:r>
              <a:endParaRPr lang="en-ZA" sz="21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8087"/>
            <a:stretch/>
          </p:blipFill>
          <p:spPr>
            <a:xfrm>
              <a:off x="8477249" y="395207"/>
              <a:ext cx="3101599" cy="549906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585364" y="4821382"/>
              <a:ext cx="1815310" cy="9056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4" y="1679853"/>
            <a:ext cx="5646506" cy="3822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93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6903" y="957448"/>
            <a:ext cx="8548683" cy="4320509"/>
            <a:chOff x="180604" y="133597"/>
            <a:chExt cx="11398244" cy="5760679"/>
          </a:xfrm>
        </p:grpSpPr>
        <p:sp>
          <p:nvSpPr>
            <p:cNvPr id="4" name="TextBox 3"/>
            <p:cNvSpPr txBox="1"/>
            <p:nvPr/>
          </p:nvSpPr>
          <p:spPr>
            <a:xfrm>
              <a:off x="180604" y="133597"/>
              <a:ext cx="844632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2100" b="1" dirty="0">
                  <a:solidFill>
                    <a:prstClr val="black"/>
                  </a:solidFill>
                </a:rPr>
                <a:t>Flows Kruger Western Boundary – </a:t>
              </a:r>
              <a:r>
                <a:rPr lang="en-ZA" sz="2100" b="1" dirty="0" err="1">
                  <a:solidFill>
                    <a:prstClr val="black"/>
                  </a:solidFill>
                </a:rPr>
                <a:t>Sabie</a:t>
              </a:r>
              <a:r>
                <a:rPr lang="en-ZA" sz="2100" b="1" dirty="0">
                  <a:solidFill>
                    <a:prstClr val="black"/>
                  </a:solidFill>
                </a:rPr>
                <a:t> @ Kruger Gate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8087"/>
            <a:stretch/>
          </p:blipFill>
          <p:spPr>
            <a:xfrm>
              <a:off x="8477249" y="395207"/>
              <a:ext cx="3101599" cy="5499069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7304809" y="4540828"/>
              <a:ext cx="2123938" cy="4785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9" y="1584527"/>
            <a:ext cx="5428298" cy="3693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10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385" y="3339708"/>
            <a:ext cx="4804802" cy="1566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384" y="1370116"/>
            <a:ext cx="4804802" cy="1652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" y="1419401"/>
            <a:ext cx="2638352" cy="3731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85" y="1443334"/>
            <a:ext cx="1700132" cy="1274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4" b="15504"/>
          <a:stretch/>
        </p:blipFill>
        <p:spPr>
          <a:xfrm>
            <a:off x="7364185" y="3079745"/>
            <a:ext cx="1700132" cy="80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6481"/>
          <a:stretch/>
        </p:blipFill>
        <p:spPr>
          <a:xfrm>
            <a:off x="7364185" y="4151309"/>
            <a:ext cx="1700132" cy="10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74" y="1471895"/>
            <a:ext cx="3683104" cy="4124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7055" y="3270564"/>
            <a:ext cx="7132320" cy="1279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ZA" sz="3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endParaRPr lang="en-ZA" sz="1350" b="1" dirty="0">
              <a:solidFill>
                <a:srgbClr val="00B0F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endParaRPr lang="en-ZA" sz="1200" b="1" dirty="0">
              <a:solidFill>
                <a:srgbClr val="00B0F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39" y="922564"/>
            <a:ext cx="848212" cy="122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708660"/>
          <a:ext cx="9143999" cy="61493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786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7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 smtClean="0">
                          <a:effectLst/>
                        </a:rPr>
                        <a:t>Intervention (from 2014 Strategy)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Representative Feedback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Addressing Unlawful Irrigation Use (Compliance Monitoring and Enforcement)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IUCMA: </a:t>
                      </a:r>
                      <a:r>
                        <a:rPr lang="en-ZA" sz="2200" dirty="0" smtClean="0">
                          <a:effectLst/>
                        </a:rPr>
                        <a:t>A</a:t>
                      </a:r>
                      <a:r>
                        <a:rPr lang="en-ZA" sz="2200" baseline="0" dirty="0" smtClean="0">
                          <a:effectLst/>
                        </a:rPr>
                        <a:t> </a:t>
                      </a:r>
                      <a:r>
                        <a:rPr lang="en-ZA" sz="2200" dirty="0" err="1" smtClean="0">
                          <a:effectLst/>
                        </a:rPr>
                        <a:t>Mbalathi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WC/WDM Urban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City of </a:t>
                      </a:r>
                      <a:r>
                        <a:rPr lang="en-ZA" sz="2200" dirty="0" err="1">
                          <a:effectLst/>
                        </a:rPr>
                        <a:t>Mbombela</a:t>
                      </a:r>
                      <a:r>
                        <a:rPr lang="en-ZA" sz="2200" dirty="0">
                          <a:effectLst/>
                        </a:rPr>
                        <a:t>: T Botha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Bushbuckridge LM: R </a:t>
                      </a:r>
                      <a:r>
                        <a:rPr lang="en-ZA" sz="2200" dirty="0" err="1">
                          <a:effectLst/>
                        </a:rPr>
                        <a:t>Baloyi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WC/WDM in the Irrigation Sector and Relinquishing of Water Savings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 err="1">
                          <a:effectLst/>
                        </a:rPr>
                        <a:t>Dept</a:t>
                      </a:r>
                      <a:r>
                        <a:rPr lang="en-ZA" sz="2200" dirty="0">
                          <a:effectLst/>
                        </a:rPr>
                        <a:t> </a:t>
                      </a:r>
                      <a:r>
                        <a:rPr lang="en-ZA" sz="2200" dirty="0" err="1">
                          <a:effectLst/>
                        </a:rPr>
                        <a:t>Agric</a:t>
                      </a:r>
                      <a:r>
                        <a:rPr lang="en-ZA" sz="2200" dirty="0">
                          <a:effectLst/>
                        </a:rPr>
                        <a:t>: Marius van Rooyen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Water Re-allocation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IUCMA: T Sawunyama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License conversions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DWS HO: Either P Mlilo or K Mandaza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Removal of IAPs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Working for Water: B Mashabane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Groundwater Development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IUCMA: T Sawunyama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Operationalisation of the Reserve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KNP: E Riddell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Pre-Feasibility Study into Dams &amp; thereafter New Dam Constructed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DWS HO: K Bester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System Operating Rules for Sabie River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PSP: C Seago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>
                          <a:effectLst/>
                        </a:rPr>
                        <a:t>Operating Rules for Primkop Dam</a:t>
                      </a:r>
                      <a:endParaRPr lang="en-ZA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200" dirty="0">
                          <a:effectLst/>
                        </a:rPr>
                        <a:t>PSP: C Seago</a:t>
                      </a:r>
                      <a:endParaRPr lang="en-ZA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705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CONTINUATION OF WATER REQUIREMENTS AND AVAILABILITY RECONCILIATION STRATEGY FOR THE MBOMBELA MUNICIPAL AREA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(Crocodile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River System Reconciliation Strategy)</a:t>
            </a:r>
            <a:r>
              <a:rPr lang="en-Z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/>
              <a:t>Strategy Steering Committee Meeting </a:t>
            </a:r>
            <a:br>
              <a:rPr lang="en-ZA" b="1" dirty="0"/>
            </a:br>
            <a:r>
              <a:rPr lang="en-ZA" b="1" dirty="0" err="1"/>
              <a:t>StraSC</a:t>
            </a:r>
            <a:r>
              <a:rPr lang="en-ZA" b="1" dirty="0"/>
              <a:t> 3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GB" sz="3200" b="1" dirty="0">
                <a:solidFill>
                  <a:schemeClr val="tx1"/>
                </a:solidFill>
              </a:rPr>
              <a:t>Item 8: </a:t>
            </a:r>
            <a:r>
              <a:rPr lang="en-ZA" sz="3200" b="1" dirty="0">
                <a:solidFill>
                  <a:schemeClr val="tx1"/>
                </a:solidFill>
              </a:rPr>
              <a:t>Overview of Study  Activities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6984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91241" y="137723"/>
            <a:ext cx="7772400" cy="819809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1" kern="1200" cap="all" baseline="0" dirty="0" smtClean="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ZA" dirty="0">
                <a:solidFill>
                  <a:schemeClr val="accent3">
                    <a:lumMod val="75000"/>
                  </a:schemeClr>
                </a:solidFill>
              </a:rPr>
              <a:t>STUDY PROGRAMME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042"/>
            <a:ext cx="9144000" cy="318976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753225" y="1360926"/>
            <a:ext cx="0" cy="3240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301240" y="1615440"/>
            <a:ext cx="3215640" cy="518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ounded Rectangle 6"/>
          <p:cNvSpPr/>
          <p:nvPr/>
        </p:nvSpPr>
        <p:spPr>
          <a:xfrm>
            <a:off x="4527233" y="2129790"/>
            <a:ext cx="2225992" cy="407204"/>
          </a:xfrm>
          <a:prstGeom prst="roundRect">
            <a:avLst/>
          </a:prstGeom>
          <a:noFill/>
          <a:ln w="28575">
            <a:solidFill>
              <a:srgbClr val="FFBC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83522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7000" y="-47154"/>
            <a:ext cx="2201043" cy="745263"/>
          </a:xfrm>
        </p:spPr>
        <p:txBody>
          <a:bodyPr/>
          <a:lstStyle/>
          <a:p>
            <a:pPr algn="ctr"/>
            <a:r>
              <a:rPr lang="en-GB" dirty="0"/>
              <a:t>Agenda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622877" cy="3266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693" y="2811440"/>
            <a:ext cx="4866963" cy="404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121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241" y="137723"/>
            <a:ext cx="7772400" cy="81980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STUDY TASKS</a:t>
            </a:r>
            <a:endParaRPr lang="en-ZA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49041" y="753269"/>
          <a:ext cx="7456799" cy="27783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0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4584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TASK NUMBER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TASK DESCRIPTIONS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1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Inception and Literature Review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2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Economic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Growth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and Demographic Analysis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3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Water Requirements and Return Flows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4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Water Conservation and Demand Management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5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Monitoring Network Expansion and Data Capturing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6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Water Resources Analysis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018617"/>
              </p:ext>
            </p:extLst>
          </p:nvPr>
        </p:nvGraphicFramePr>
        <p:xfrm>
          <a:off x="1249040" y="3531605"/>
          <a:ext cx="7456799" cy="24310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0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7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Infrastructure and Cost Assessment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8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Preliminary  and Updated Reconciliation Strategy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9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Ad Hoc Support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10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Capacity Building and Training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11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Stakeholder Engagement 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12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Study Reports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13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"/>
                        </a:rPr>
                        <a:t>Study Management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ill San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47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7578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2438400"/>
            <a:ext cx="56197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78"/>
            <a:ext cx="4958757" cy="6049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851" y="2320119"/>
            <a:ext cx="4882806" cy="19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84" y="0"/>
            <a:ext cx="6263640" cy="345948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612"/>
            <a:ext cx="4517409" cy="3050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60" y="3807612"/>
            <a:ext cx="4326340" cy="29931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79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CONTINUATION OF WATER REQUIREMENTS AND AVAILABILITY RECONCILIATION STRATEGY FOR THE MBOMBELA MUNICIPAL AREA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(Crocodile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River System Reconciliation Strategy)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/>
              <a:t>Strategy Steering Committee Meeting </a:t>
            </a:r>
            <a:br>
              <a:rPr lang="en-ZA" b="1" dirty="0"/>
            </a:br>
            <a:r>
              <a:rPr lang="en-ZA" b="1" dirty="0" err="1"/>
              <a:t>StraSC</a:t>
            </a:r>
            <a:r>
              <a:rPr lang="en-ZA" b="1" dirty="0"/>
              <a:t> 3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GB" sz="3200" b="1" dirty="0">
                <a:solidFill>
                  <a:schemeClr val="tx1"/>
                </a:solidFill>
              </a:rPr>
              <a:t>Item 9: </a:t>
            </a:r>
            <a:r>
              <a:rPr lang="en-ZA" sz="3200" b="1" dirty="0">
                <a:solidFill>
                  <a:schemeClr val="tx1"/>
                </a:solidFill>
              </a:rPr>
              <a:t>Current Progress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324332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CONTINUATION OF WATER REQUIREMENTS AND AVAILABILITY RECONCILIATION STRATEGY FOR THE MBOMBELA MUNICIPAL AREA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(Crocodile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River System Reconciliation Strategy)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/>
              <a:t>Strategy Steering Committee Meeting </a:t>
            </a:r>
            <a:br>
              <a:rPr lang="en-ZA" b="1" dirty="0"/>
            </a:br>
            <a:r>
              <a:rPr lang="en-ZA" b="1" dirty="0" err="1"/>
              <a:t>StraSC</a:t>
            </a:r>
            <a:r>
              <a:rPr lang="en-ZA" b="1" dirty="0"/>
              <a:t> 3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GB" sz="3200" b="1" dirty="0">
                <a:solidFill>
                  <a:schemeClr val="tx1"/>
                </a:solidFill>
              </a:rPr>
              <a:t>Item </a:t>
            </a:r>
            <a:r>
              <a:rPr lang="en-GB" sz="3200" b="1" dirty="0" smtClean="0">
                <a:solidFill>
                  <a:schemeClr val="tx1"/>
                </a:solidFill>
              </a:rPr>
              <a:t>9.1: </a:t>
            </a:r>
            <a:r>
              <a:rPr lang="en-ZA" sz="3200" b="1" dirty="0">
                <a:solidFill>
                  <a:schemeClr val="tx1"/>
                </a:solidFill>
              </a:rPr>
              <a:t>Water Resources Assessment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3576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>
                <a:solidFill>
                  <a:schemeClr val="accent3">
                    <a:lumMod val="75000"/>
                  </a:schemeClr>
                </a:solidFill>
              </a:rPr>
              <a:t>9.1: TASK 7: Water </a:t>
            </a:r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Resources</a:t>
            </a:r>
            <a:endParaRPr lang="en-ZA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1068" y="825914"/>
            <a:ext cx="9027883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 smtClean="0">
                <a:solidFill>
                  <a:prstClr val="black"/>
                </a:solidFill>
              </a:rPr>
              <a:t>Hydrology, system yields, water resource model configuration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 smtClean="0">
                <a:solidFill>
                  <a:prstClr val="black"/>
                </a:solidFill>
              </a:rPr>
              <a:t>Previous Water Resources Studies: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000" dirty="0" smtClean="0">
                <a:solidFill>
                  <a:prstClr val="black"/>
                </a:solidFill>
              </a:rPr>
              <a:t>DWS: </a:t>
            </a:r>
            <a:r>
              <a:rPr lang="en-ZA" sz="2000" dirty="0" err="1" smtClean="0">
                <a:solidFill>
                  <a:prstClr val="black"/>
                </a:solidFill>
              </a:rPr>
              <a:t>Inkomati</a:t>
            </a:r>
            <a:r>
              <a:rPr lang="en-ZA" sz="2000" dirty="0" smtClean="0">
                <a:solidFill>
                  <a:prstClr val="black"/>
                </a:solidFill>
              </a:rPr>
              <a:t> Water Availability Assessment (2009)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000" dirty="0" smtClean="0">
                <a:solidFill>
                  <a:prstClr val="black"/>
                </a:solidFill>
              </a:rPr>
              <a:t>DWS: IWAAS Maintenance (2012)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000" dirty="0" smtClean="0">
                <a:solidFill>
                  <a:prstClr val="black"/>
                </a:solidFill>
              </a:rPr>
              <a:t>DWS: Classification </a:t>
            </a:r>
            <a:r>
              <a:rPr lang="en-ZA" sz="2000" dirty="0">
                <a:solidFill>
                  <a:prstClr val="black"/>
                </a:solidFill>
              </a:rPr>
              <a:t>Study (2013)</a:t>
            </a:r>
            <a:endParaRPr lang="en-ZA" sz="2000" dirty="0" smtClean="0">
              <a:solidFill>
                <a:prstClr val="black"/>
              </a:solidFill>
            </a:endParaRP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000" dirty="0" smtClean="0">
                <a:solidFill>
                  <a:prstClr val="black"/>
                </a:solidFill>
              </a:rPr>
              <a:t>DWS: Reconciliation Strategy Study (2014)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000" dirty="0" smtClean="0">
                <a:solidFill>
                  <a:prstClr val="black"/>
                </a:solidFill>
              </a:rPr>
              <a:t>IUCMA: Operational Support (ongoing)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000" dirty="0" smtClean="0">
                <a:solidFill>
                  <a:prstClr val="black"/>
                </a:solidFill>
              </a:rPr>
              <a:t>IUCMA: Hydrology updates: Croc East (draft completed)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 smtClean="0">
                <a:solidFill>
                  <a:prstClr val="black"/>
                </a:solidFill>
              </a:rPr>
              <a:t>Water Resources Summary, </a:t>
            </a:r>
            <a:r>
              <a:rPr lang="en-ZA" sz="2400" dirty="0" err="1" smtClean="0">
                <a:solidFill>
                  <a:prstClr val="black"/>
                </a:solidFill>
              </a:rPr>
              <a:t>Mbombela</a:t>
            </a:r>
            <a:r>
              <a:rPr lang="en-ZA" sz="2400" dirty="0" smtClean="0">
                <a:solidFill>
                  <a:prstClr val="black"/>
                </a:solidFill>
              </a:rPr>
              <a:t> Recon Strategy (2014)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 smtClean="0">
                <a:solidFill>
                  <a:prstClr val="black"/>
                </a:solidFill>
              </a:rPr>
              <a:t>Water reconciliation strategy update for the schemes in the Sabie and Sand river system Bushbuckridge </a:t>
            </a:r>
            <a:r>
              <a:rPr lang="en-ZA" sz="2400" dirty="0">
                <a:solidFill>
                  <a:prstClr val="black"/>
                </a:solidFill>
              </a:rPr>
              <a:t>L</a:t>
            </a:r>
            <a:r>
              <a:rPr lang="en-ZA" sz="2400" dirty="0" smtClean="0">
                <a:solidFill>
                  <a:prstClr val="black"/>
                </a:solidFill>
              </a:rPr>
              <a:t>ocal Municipality (2016)</a:t>
            </a:r>
          </a:p>
        </p:txBody>
      </p:sp>
    </p:spTree>
    <p:extLst>
      <p:ext uri="{BB962C8B-B14F-4D97-AF65-F5344CB8AC3E}">
        <p14:creationId xmlns:p14="http://schemas.microsoft.com/office/powerpoint/2010/main" val="37998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35" t="25833" r="27276" b="20417"/>
          <a:stretch/>
        </p:blipFill>
        <p:spPr>
          <a:xfrm>
            <a:off x="0" y="0"/>
            <a:ext cx="6620481" cy="3855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420" t="31042" r="27160" b="31875"/>
          <a:stretch/>
        </p:blipFill>
        <p:spPr>
          <a:xfrm>
            <a:off x="1739500" y="3855720"/>
            <a:ext cx="7404501" cy="30022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620481" y="260027"/>
            <a:ext cx="2523519" cy="612594"/>
          </a:xfrm>
        </p:spPr>
        <p:txBody>
          <a:bodyPr/>
          <a:lstStyle/>
          <a:p>
            <a:r>
              <a:rPr lang="en-ZA" dirty="0" err="1" smtClean="0">
                <a:solidFill>
                  <a:schemeClr val="accent3">
                    <a:lumMod val="75000"/>
                  </a:schemeClr>
                </a:solidFill>
              </a:rPr>
              <a:t>Mbombela</a:t>
            </a:r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Recon (2014)</a:t>
            </a:r>
            <a:b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Water Resources Report</a:t>
            </a:r>
            <a:b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ZA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ZA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Yields from IWAAS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6221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Recon (2014) Water Balance</a:t>
            </a:r>
            <a:endParaRPr lang="en-ZA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7360920" y="6431280"/>
            <a:ext cx="1051560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6457" t="26459" r="27043" b="11459"/>
          <a:stretch/>
        </p:blipFill>
        <p:spPr>
          <a:xfrm>
            <a:off x="554632" y="692496"/>
            <a:ext cx="8180884" cy="61408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6020" y="3576264"/>
            <a:ext cx="66464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600" dirty="0" smtClean="0">
                <a:solidFill>
                  <a:prstClr val="black"/>
                </a:solidFill>
              </a:rPr>
              <a:t>Resource including EWR: 14.6 million m</a:t>
            </a:r>
            <a:r>
              <a:rPr lang="en-ZA" sz="2600" baseline="30000" dirty="0" smtClean="0">
                <a:solidFill>
                  <a:prstClr val="black"/>
                </a:solidFill>
              </a:rPr>
              <a:t>3</a:t>
            </a:r>
            <a:r>
              <a:rPr lang="en-ZA" sz="2600" dirty="0" smtClean="0">
                <a:solidFill>
                  <a:prstClr val="black"/>
                </a:solidFill>
              </a:rPr>
              <a:t>/a</a:t>
            </a:r>
            <a:endParaRPr lang="en-ZA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9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12" y="593678"/>
            <a:ext cx="9163512" cy="62643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5321" y="0"/>
            <a:ext cx="7772400" cy="61259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sz="3400" b="1" dirty="0" smtClean="0">
                <a:solidFill>
                  <a:schemeClr val="accent3">
                    <a:lumMod val="75000"/>
                  </a:schemeClr>
                </a:solidFill>
              </a:rPr>
              <a:t>Bushbuckridge Recon (2016)</a:t>
            </a:r>
            <a:endParaRPr lang="en-ZA" sz="3400" b="1" dirty="0"/>
          </a:p>
        </p:txBody>
      </p:sp>
    </p:spTree>
    <p:extLst>
      <p:ext uri="{BB962C8B-B14F-4D97-AF65-F5344CB8AC3E}">
        <p14:creationId xmlns:p14="http://schemas.microsoft.com/office/powerpoint/2010/main" val="29791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CONTINUATION OF WATER REQUIREMENTS AND AVAILABILITY RECONCILIATION STRATEGY FOR THE MBOMBELA MUNICIPAL AREA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(Crocodile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River System Reconciliation Strategy)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/>
              <a:t>Strategy Steering Committee Meeting </a:t>
            </a:r>
            <a:br>
              <a:rPr lang="en-ZA" b="1" dirty="0"/>
            </a:br>
            <a:r>
              <a:rPr lang="en-ZA" b="1" dirty="0" err="1"/>
              <a:t>StraSC</a:t>
            </a:r>
            <a:r>
              <a:rPr lang="en-ZA" b="1" dirty="0"/>
              <a:t> 3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GB" sz="3200" b="1" dirty="0">
                <a:solidFill>
                  <a:schemeClr val="tx1"/>
                </a:solidFill>
              </a:rPr>
              <a:t>Item </a:t>
            </a:r>
            <a:r>
              <a:rPr lang="en-GB" sz="3200" b="1" dirty="0" smtClean="0">
                <a:solidFill>
                  <a:schemeClr val="tx1"/>
                </a:solidFill>
              </a:rPr>
              <a:t>4: </a:t>
            </a:r>
            <a:r>
              <a:rPr lang="en-ZA" sz="3200" b="1" dirty="0">
                <a:solidFill>
                  <a:schemeClr val="tx1"/>
                </a:solidFill>
              </a:rPr>
              <a:t>Purpose of the  Meeting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1277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52" y="600164"/>
            <a:ext cx="7111621" cy="5101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7501" y="5619960"/>
            <a:ext cx="3924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Inyaka WTW: 36.5 million m</a:t>
            </a:r>
            <a:r>
              <a:rPr lang="en-ZA" baseline="30000" dirty="0" smtClean="0"/>
              <a:t>3</a:t>
            </a:r>
            <a:r>
              <a:rPr lang="en-ZA" dirty="0" smtClean="0"/>
              <a:t>/annum</a:t>
            </a:r>
          </a:p>
          <a:p>
            <a:r>
              <a:rPr lang="en-ZA" dirty="0" smtClean="0"/>
              <a:t>Sabie River: 14 </a:t>
            </a:r>
            <a:r>
              <a:rPr lang="en-ZA" dirty="0"/>
              <a:t>million </a:t>
            </a:r>
            <a:r>
              <a:rPr lang="en-ZA" dirty="0" smtClean="0"/>
              <a:t>m</a:t>
            </a:r>
            <a:r>
              <a:rPr lang="en-ZA" baseline="30000" dirty="0" smtClean="0"/>
              <a:t>3</a:t>
            </a:r>
            <a:r>
              <a:rPr lang="en-ZA" dirty="0" smtClean="0"/>
              <a:t>/annum</a:t>
            </a:r>
          </a:p>
          <a:p>
            <a:r>
              <a:rPr lang="en-ZA" dirty="0" smtClean="0"/>
              <a:t>Groundwater: 10.5 </a:t>
            </a:r>
            <a:r>
              <a:rPr lang="en-ZA" dirty="0"/>
              <a:t>million m</a:t>
            </a:r>
            <a:r>
              <a:rPr lang="en-ZA" baseline="30000" dirty="0"/>
              <a:t>3</a:t>
            </a:r>
            <a:r>
              <a:rPr lang="en-ZA" dirty="0"/>
              <a:t>/annum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196" y="0"/>
            <a:ext cx="7772400" cy="61259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sz="3400" b="1" dirty="0" smtClean="0">
                <a:solidFill>
                  <a:schemeClr val="accent3">
                    <a:lumMod val="75000"/>
                  </a:schemeClr>
                </a:solidFill>
              </a:rPr>
              <a:t>Bushbuckridge Recon (2016)</a:t>
            </a:r>
            <a:endParaRPr lang="en-ZA" sz="3400" b="1" dirty="0"/>
          </a:p>
        </p:txBody>
      </p:sp>
    </p:spTree>
    <p:extLst>
      <p:ext uri="{BB962C8B-B14F-4D97-AF65-F5344CB8AC3E}">
        <p14:creationId xmlns:p14="http://schemas.microsoft.com/office/powerpoint/2010/main" val="14885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5916" y="0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Hydrology</a:t>
            </a:r>
            <a:endParaRPr lang="en-ZA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07720" y="572996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 smtClean="0">
                <a:solidFill>
                  <a:prstClr val="black"/>
                </a:solidFill>
              </a:rPr>
              <a:t>IWAAS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Major study, detailed </a:t>
            </a:r>
            <a:r>
              <a:rPr lang="en-ZA" sz="2200" dirty="0" err="1" smtClean="0">
                <a:solidFill>
                  <a:prstClr val="black"/>
                </a:solidFill>
              </a:rPr>
              <a:t>landuse</a:t>
            </a:r>
            <a:r>
              <a:rPr lang="en-ZA" sz="2200" dirty="0" smtClean="0">
                <a:solidFill>
                  <a:prstClr val="black"/>
                </a:solidFill>
              </a:rPr>
              <a:t> evaluation, external review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WRYM configured, yields produced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 smtClean="0">
                <a:solidFill>
                  <a:prstClr val="black"/>
                </a:solidFill>
              </a:rPr>
              <a:t>IWAAS Maintenance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Small adjustments to hydrology in some catchments due to evaporation error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 smtClean="0">
                <a:solidFill>
                  <a:prstClr val="black"/>
                </a:solidFill>
              </a:rPr>
              <a:t>Current IUCMA update: Crocodile East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TSG 6 decision: Incorporate new hydrology in future Strategy Update once approved, remain with IWAAS Maintenance for this Strategy update and focus on model configuration enhancements</a:t>
            </a:r>
          </a:p>
        </p:txBody>
      </p:sp>
    </p:spTree>
    <p:extLst>
      <p:ext uri="{BB962C8B-B14F-4D97-AF65-F5344CB8AC3E}">
        <p14:creationId xmlns:p14="http://schemas.microsoft.com/office/powerpoint/2010/main" val="952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0661" y="128354"/>
            <a:ext cx="5046448" cy="612594"/>
          </a:xfrm>
        </p:spPr>
        <p:txBody>
          <a:bodyPr/>
          <a:lstStyle/>
          <a:p>
            <a:pPr algn="ctr"/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Comparison / Review</a:t>
            </a:r>
            <a:b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(Natural MAR million m</a:t>
            </a:r>
            <a:r>
              <a:rPr lang="en-ZA" baseline="30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/a)</a:t>
            </a:r>
            <a:endParaRPr lang="en-ZA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027734"/>
              </p:ext>
            </p:extLst>
          </p:nvPr>
        </p:nvGraphicFramePr>
        <p:xfrm>
          <a:off x="1269240" y="1382895"/>
          <a:ext cx="6769291" cy="284035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96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1920-2004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1920-2016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Tertiary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IWAAS </a:t>
                      </a:r>
                      <a:r>
                        <a:rPr lang="en-ZA" sz="2600" u="none" strike="noStrike" dirty="0" err="1" smtClean="0">
                          <a:effectLst/>
                        </a:rPr>
                        <a:t>Maint</a:t>
                      </a:r>
                      <a:r>
                        <a:rPr lang="en-ZA" sz="2600" u="none" strike="noStrike" dirty="0" smtClean="0">
                          <a:effectLst/>
                        </a:rPr>
                        <a:t>.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 smtClean="0">
                          <a:effectLst/>
                        </a:rPr>
                        <a:t>Update (2019)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X21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467.3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493.8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X22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381.9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394.7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X23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195.4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210.5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X24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106.6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112.0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b="1" u="none" strike="noStrike" dirty="0">
                          <a:effectLst/>
                        </a:rPr>
                        <a:t>Total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b="1" u="none" strike="noStrike" dirty="0">
                          <a:effectLst/>
                        </a:rPr>
                        <a:t>1151.1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b="1" u="none" strike="noStrike" dirty="0">
                          <a:effectLst/>
                        </a:rPr>
                        <a:t>1211.0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69240" y="4810605"/>
            <a:ext cx="6769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/>
              <a:t>Summary: Update results in higher MAR than original IWAAS, despite evidence of drought/low rainfall in recent years. Remaining with IWAAS hydrology is a conservative approach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715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\\WRP01\General\caryn\From Paul\Quinari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85"/>
            <a:ext cx="9144000" cy="64723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71230" y="-72570"/>
            <a:ext cx="7772400" cy="61259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sz="3800" b="1" dirty="0" smtClean="0">
                <a:solidFill>
                  <a:srgbClr val="9BBB59">
                    <a:lumMod val="75000"/>
                  </a:srgbClr>
                </a:solidFill>
              </a:rPr>
              <a:t>140 Sub-catchments</a:t>
            </a:r>
            <a:endParaRPr lang="en-ZA" sz="3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660" y="45720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Model Updates / Enhancements</a:t>
            </a:r>
            <a:endParaRPr lang="en-ZA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07720" y="569264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IWAAS WRYM </a:t>
            </a:r>
            <a:r>
              <a:rPr lang="en-ZA" sz="2600" dirty="0">
                <a:solidFill>
                  <a:prstClr val="black"/>
                </a:solidFill>
              </a:rPr>
              <a:t>u</a:t>
            </a:r>
            <a:r>
              <a:rPr lang="en-ZA" sz="2600" dirty="0" smtClean="0">
                <a:solidFill>
                  <a:prstClr val="black"/>
                </a:solidFill>
              </a:rPr>
              <a:t>sed as base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2 individual model configurations (1 </a:t>
            </a:r>
            <a:r>
              <a:rPr lang="en-ZA" sz="2600" dirty="0" err="1" smtClean="0">
                <a:solidFill>
                  <a:prstClr val="black"/>
                </a:solidFill>
              </a:rPr>
              <a:t>Sabie</a:t>
            </a:r>
            <a:r>
              <a:rPr lang="en-ZA" sz="2600" dirty="0" smtClean="0">
                <a:solidFill>
                  <a:prstClr val="black"/>
                </a:solidFill>
              </a:rPr>
              <a:t>/Sand, 1 Crocodile East)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err="1" smtClean="0">
                <a:solidFill>
                  <a:prstClr val="black"/>
                </a:solidFill>
              </a:rPr>
              <a:t>Landuse</a:t>
            </a:r>
            <a:r>
              <a:rPr lang="en-ZA" sz="2600" dirty="0" smtClean="0">
                <a:solidFill>
                  <a:prstClr val="black"/>
                </a:solidFill>
              </a:rPr>
              <a:t> remains as per IWAAS (Agreed in Water Requirements Task of Study)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Combination into 1 WRPM configuration to assess future growth in water requirements and integrated WRM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Incorporation of Demand Centres 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Incorporation of Irrigation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Incorporation of EWRs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Configuration of operating rules</a:t>
            </a:r>
          </a:p>
        </p:txBody>
      </p:sp>
    </p:spTree>
    <p:extLst>
      <p:ext uri="{BB962C8B-B14F-4D97-AF65-F5344CB8AC3E}">
        <p14:creationId xmlns:p14="http://schemas.microsoft.com/office/powerpoint/2010/main" val="22920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8" y="579751"/>
            <a:ext cx="8625385" cy="6313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48939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Demand Centres</a:t>
            </a:r>
            <a:endParaRPr lang="en-ZA" sz="2800" dirty="0"/>
          </a:p>
        </p:txBody>
      </p:sp>
      <p:sp>
        <p:nvSpPr>
          <p:cNvPr id="3" name="Rounded Rectangle 2"/>
          <p:cNvSpPr/>
          <p:nvPr/>
        </p:nvSpPr>
        <p:spPr>
          <a:xfrm>
            <a:off x="1956444" y="1359147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07564" y="1715526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02105" y="2247262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8568" y="2224301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4200" y="2440918"/>
            <a:ext cx="457200" cy="2886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3256" y="3221870"/>
            <a:ext cx="457200" cy="3350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39408" y="2599721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7340" y="3625215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0074" y="4446905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17340" y="4477385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5600" y="5812544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41041" y="5812544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53540" y="6043912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53540" y="5361389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85044" y="5622044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26665" y="4418147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388014" y="5089800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678865" y="5391785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21665" y="5840645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102327" y="6014227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56920" y="6014227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217826" y="5596255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814552" y="5596255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999704" y="4994550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014120" y="5055306"/>
            <a:ext cx="457200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506"/>
            <a:ext cx="4748463" cy="691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303" t="8542" r="20952" b="10833"/>
          <a:stretch/>
        </p:blipFill>
        <p:spPr>
          <a:xfrm>
            <a:off x="4748463" y="-55506"/>
            <a:ext cx="4400090" cy="3454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951" t="20625" r="29151" b="23334"/>
          <a:stretch/>
        </p:blipFill>
        <p:spPr>
          <a:xfrm>
            <a:off x="4748462" y="4082414"/>
            <a:ext cx="4395538" cy="2775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225" y="-44464"/>
            <a:ext cx="8796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200" b="1" dirty="0" err="1" smtClean="0">
                <a:solidFill>
                  <a:prstClr val="black"/>
                </a:solidFill>
              </a:rPr>
              <a:t>Acornhoek</a:t>
            </a:r>
            <a:endParaRPr lang="en-ZA" sz="1200" b="1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6675" y="85725"/>
            <a:ext cx="1447800" cy="2447925"/>
          </a:xfrm>
          <a:custGeom>
            <a:avLst/>
            <a:gdLst>
              <a:gd name="connsiteX0" fmla="*/ 1438275 w 1447800"/>
              <a:gd name="connsiteY0" fmla="*/ 2447925 h 2447925"/>
              <a:gd name="connsiteX1" fmla="*/ 1447800 w 1447800"/>
              <a:gd name="connsiteY1" fmla="*/ 1990725 h 2447925"/>
              <a:gd name="connsiteX2" fmla="*/ 0 w 1447800"/>
              <a:gd name="connsiteY2" fmla="*/ 1933575 h 2447925"/>
              <a:gd name="connsiteX3" fmla="*/ 0 w 1447800"/>
              <a:gd name="connsiteY3" fmla="*/ 0 h 2447925"/>
              <a:gd name="connsiteX4" fmla="*/ 209550 w 1447800"/>
              <a:gd name="connsiteY4" fmla="*/ 0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2447925">
                <a:moveTo>
                  <a:pt x="1438275" y="2447925"/>
                </a:moveTo>
                <a:lnTo>
                  <a:pt x="1447800" y="1990725"/>
                </a:lnTo>
                <a:lnTo>
                  <a:pt x="0" y="1933575"/>
                </a:lnTo>
                <a:lnTo>
                  <a:pt x="0" y="0"/>
                </a:lnTo>
                <a:lnTo>
                  <a:pt x="209550" y="0"/>
                </a:lnTo>
              </a:path>
            </a:pathLst>
          </a:custGeom>
          <a:noFill/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62050" y="114300"/>
            <a:ext cx="2019300" cy="1924050"/>
          </a:xfrm>
          <a:custGeom>
            <a:avLst/>
            <a:gdLst>
              <a:gd name="connsiteX0" fmla="*/ 1581150 w 2019300"/>
              <a:gd name="connsiteY0" fmla="*/ 1924050 h 1924050"/>
              <a:gd name="connsiteX1" fmla="*/ 2019300 w 2019300"/>
              <a:gd name="connsiteY1" fmla="*/ 1924050 h 1924050"/>
              <a:gd name="connsiteX2" fmla="*/ 2000250 w 2019300"/>
              <a:gd name="connsiteY2" fmla="*/ 0 h 1924050"/>
              <a:gd name="connsiteX3" fmla="*/ 0 w 2019300"/>
              <a:gd name="connsiteY3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1924050">
                <a:moveTo>
                  <a:pt x="1581150" y="1924050"/>
                </a:moveTo>
                <a:lnTo>
                  <a:pt x="2019300" y="1924050"/>
                </a:lnTo>
                <a:lnTo>
                  <a:pt x="200025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71500" y="232535"/>
            <a:ext cx="6413" cy="358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Irrigation</a:t>
            </a:r>
            <a:endParaRPr lang="en-ZA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7720" y="801280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Irrigation schemes &amp; diffuse irrigators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Based on IWAAS information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Summary (6 schemes simulated at 22 abstraction points):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062185"/>
              </p:ext>
            </p:extLst>
          </p:nvPr>
        </p:nvGraphicFramePr>
        <p:xfrm>
          <a:off x="1880927" y="2920147"/>
          <a:ext cx="6212195" cy="3246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8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2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Board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2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Demand</a:t>
                      </a:r>
                      <a:r>
                        <a:rPr lang="en-ZA" sz="2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(million m</a:t>
                      </a:r>
                      <a:r>
                        <a:rPr lang="en-ZA" sz="26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ZA" sz="2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/a)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2600" u="none" strike="noStrike" dirty="0">
                          <a:effectLst/>
                          <a:latin typeface="+mn-lt"/>
                        </a:rPr>
                        <a:t>Croc board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2600" u="none" strike="noStrike" dirty="0">
                          <a:effectLst/>
                          <a:latin typeface="+mn-lt"/>
                        </a:rPr>
                        <a:t>Elands IB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2600" u="none" strike="noStrike">
                          <a:effectLst/>
                          <a:latin typeface="+mn-lt"/>
                        </a:rPr>
                        <a:t>Kaap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2600" u="none" strike="noStrike" dirty="0">
                          <a:effectLst/>
                          <a:latin typeface="+mn-lt"/>
                        </a:rPr>
                        <a:t>Sabie Board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2600" u="none" strike="noStrike">
                          <a:effectLst/>
                          <a:latin typeface="+mn-lt"/>
                        </a:rPr>
                        <a:t>White river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2600" u="none" strike="noStrike">
                          <a:effectLst/>
                          <a:latin typeface="+mn-lt"/>
                        </a:rPr>
                        <a:t>White Waters IB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414.1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9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EWRs</a:t>
            </a:r>
            <a:endParaRPr lang="en-ZA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7720" y="801280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7 sites on Crocodile, 8 sites on </a:t>
            </a:r>
            <a:r>
              <a:rPr lang="en-ZA" sz="2600" dirty="0" err="1" smtClean="0">
                <a:solidFill>
                  <a:prstClr val="black"/>
                </a:solidFill>
              </a:rPr>
              <a:t>Sabie</a:t>
            </a:r>
            <a:r>
              <a:rPr lang="en-ZA" sz="2600" dirty="0" smtClean="0">
                <a:solidFill>
                  <a:prstClr val="black"/>
                </a:solidFill>
              </a:rPr>
              <a:t>/Sand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>
                <a:solidFill>
                  <a:prstClr val="black"/>
                </a:solidFill>
              </a:rPr>
              <a:t>Classification undertaken, </a:t>
            </a:r>
            <a:r>
              <a:rPr lang="en-ZA" sz="2600" dirty="0" smtClean="0">
                <a:solidFill>
                  <a:prstClr val="black"/>
                </a:solidFill>
              </a:rPr>
              <a:t>2014</a:t>
            </a:r>
            <a:endParaRPr lang="en-ZA" sz="2600" dirty="0">
              <a:solidFill>
                <a:prstClr val="black"/>
              </a:solidFill>
            </a:endParaRP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WRYM not used for Classification, therefore EWR structures and locations not included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No specific report relating to water resources analyses available from Classification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Two </a:t>
            </a:r>
            <a:r>
              <a:rPr lang="en-ZA" sz="2200" dirty="0">
                <a:solidFill>
                  <a:prstClr val="black"/>
                </a:solidFill>
              </a:rPr>
              <a:t>Gazettes have been published </a:t>
            </a:r>
            <a:endParaRPr lang="en-ZA" sz="2200" dirty="0" smtClean="0">
              <a:solidFill>
                <a:prstClr val="black"/>
              </a:solidFill>
            </a:endParaRPr>
          </a:p>
          <a:p>
            <a:pPr marL="1255713" lvl="3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1800" dirty="0" smtClean="0">
                <a:solidFill>
                  <a:prstClr val="black"/>
                </a:solidFill>
              </a:rPr>
              <a:t>January 2016: Proposed </a:t>
            </a:r>
            <a:r>
              <a:rPr lang="en-ZA" sz="1800" dirty="0">
                <a:solidFill>
                  <a:prstClr val="black"/>
                </a:solidFill>
              </a:rPr>
              <a:t>Classes of Water Resources and Resource Quality Objectives for the Catchments of the </a:t>
            </a:r>
            <a:r>
              <a:rPr lang="en-ZA" sz="1800" dirty="0" err="1">
                <a:solidFill>
                  <a:prstClr val="black"/>
                </a:solidFill>
              </a:rPr>
              <a:t>Inkomati</a:t>
            </a:r>
            <a:endParaRPr lang="en-ZA" sz="1800" dirty="0" smtClean="0">
              <a:solidFill>
                <a:prstClr val="black"/>
              </a:solidFill>
            </a:endParaRPr>
          </a:p>
          <a:p>
            <a:pPr marL="1255713" lvl="3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1800" dirty="0">
                <a:solidFill>
                  <a:prstClr val="black"/>
                </a:solidFill>
              </a:rPr>
              <a:t>November </a:t>
            </a:r>
            <a:r>
              <a:rPr lang="en-ZA" sz="1800" dirty="0" smtClean="0">
                <a:solidFill>
                  <a:prstClr val="black"/>
                </a:solidFill>
              </a:rPr>
              <a:t>2017: Proposed </a:t>
            </a:r>
            <a:r>
              <a:rPr lang="en-ZA" sz="1800" dirty="0">
                <a:solidFill>
                  <a:prstClr val="black"/>
                </a:solidFill>
              </a:rPr>
              <a:t>Reserve Determination of Water Resources for the </a:t>
            </a:r>
            <a:r>
              <a:rPr lang="en-ZA" sz="1800" dirty="0" err="1">
                <a:solidFill>
                  <a:prstClr val="black"/>
                </a:solidFill>
              </a:rPr>
              <a:t>Inkomati</a:t>
            </a:r>
            <a:r>
              <a:rPr lang="en-ZA" sz="1800" dirty="0">
                <a:solidFill>
                  <a:prstClr val="black"/>
                </a:solidFill>
              </a:rPr>
              <a:t> River </a:t>
            </a:r>
            <a:r>
              <a:rPr lang="en-ZA" sz="1800" dirty="0" smtClean="0">
                <a:solidFill>
                  <a:prstClr val="black"/>
                </a:solidFill>
              </a:rPr>
              <a:t>Catchment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Incorporated EWR structures into model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endParaRPr lang="en-ZA" sz="2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3570" cy="36977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626" y="3029803"/>
            <a:ext cx="6041374" cy="3828197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1000125" y="2157412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5-Point Star 6"/>
          <p:cNvSpPr/>
          <p:nvPr/>
        </p:nvSpPr>
        <p:spPr>
          <a:xfrm>
            <a:off x="1543050" y="1962149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5-Point Star 7"/>
          <p:cNvSpPr/>
          <p:nvPr/>
        </p:nvSpPr>
        <p:spPr>
          <a:xfrm>
            <a:off x="1714500" y="2028824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5-Point Star 8"/>
          <p:cNvSpPr/>
          <p:nvPr/>
        </p:nvSpPr>
        <p:spPr>
          <a:xfrm>
            <a:off x="1990725" y="2005012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5-Point Star 9"/>
          <p:cNvSpPr/>
          <p:nvPr/>
        </p:nvSpPr>
        <p:spPr>
          <a:xfrm>
            <a:off x="2043112" y="1014412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5-Point Star 10"/>
          <p:cNvSpPr/>
          <p:nvPr/>
        </p:nvSpPr>
        <p:spPr>
          <a:xfrm>
            <a:off x="2543175" y="1924049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5-Point Star 11"/>
          <p:cNvSpPr/>
          <p:nvPr/>
        </p:nvSpPr>
        <p:spPr>
          <a:xfrm>
            <a:off x="3695700" y="1924049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5-Point Star 12"/>
          <p:cNvSpPr/>
          <p:nvPr/>
        </p:nvSpPr>
        <p:spPr>
          <a:xfrm>
            <a:off x="1905000" y="714374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5-Point Star 13"/>
          <p:cNvSpPr/>
          <p:nvPr/>
        </p:nvSpPr>
        <p:spPr>
          <a:xfrm>
            <a:off x="4062412" y="4759746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5-Point Star 14"/>
          <p:cNvSpPr/>
          <p:nvPr/>
        </p:nvSpPr>
        <p:spPr>
          <a:xfrm>
            <a:off x="3586162" y="4974058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5-Point Star 15"/>
          <p:cNvSpPr/>
          <p:nvPr/>
        </p:nvSpPr>
        <p:spPr>
          <a:xfrm>
            <a:off x="5076825" y="4926433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5-Point Star 17"/>
          <p:cNvSpPr/>
          <p:nvPr/>
        </p:nvSpPr>
        <p:spPr>
          <a:xfrm>
            <a:off x="6467475" y="5145507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5-Point Star 18"/>
          <p:cNvSpPr/>
          <p:nvPr/>
        </p:nvSpPr>
        <p:spPr>
          <a:xfrm>
            <a:off x="6615113" y="5564607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5-Point Star 19"/>
          <p:cNvSpPr/>
          <p:nvPr/>
        </p:nvSpPr>
        <p:spPr>
          <a:xfrm>
            <a:off x="7381875" y="5135982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5-Point Star 20"/>
          <p:cNvSpPr/>
          <p:nvPr/>
        </p:nvSpPr>
        <p:spPr>
          <a:xfrm>
            <a:off x="8705850" y="4955007"/>
            <a:ext cx="104775" cy="904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95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997" y="0"/>
            <a:ext cx="7772400" cy="819809"/>
          </a:xfrm>
        </p:spPr>
        <p:txBody>
          <a:bodyPr anchor="ctr" anchorCtr="0">
            <a:normAutofit/>
          </a:bodyPr>
          <a:lstStyle/>
          <a:p>
            <a:pPr algn="l"/>
            <a:r>
              <a:rPr lang="en-US" sz="2800" b="1" cap="all" dirty="0">
                <a:solidFill>
                  <a:schemeClr val="accent3">
                    <a:lumMod val="75000"/>
                  </a:schemeClr>
                </a:solidFill>
                <a:latin typeface="Gill Sans"/>
                <a:ea typeface="+mn-ea"/>
                <a:cs typeface="Gill Sans"/>
              </a:rPr>
              <a:t>Background to this Assignment</a:t>
            </a:r>
            <a:endParaRPr lang="en-ZA" sz="2800" b="1" cap="all" dirty="0">
              <a:solidFill>
                <a:schemeClr val="accent3">
                  <a:lumMod val="75000"/>
                </a:schemeClr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603849"/>
            <a:ext cx="8229600" cy="546915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Reconciliation Strategy for the Mbombela Municipal area was developed (</a:t>
            </a:r>
            <a:r>
              <a:rPr lang="en-ZA" sz="26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2014) </a:t>
            </a:r>
            <a:endParaRPr lang="en-ZA" sz="2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Recommends sequence of management and infrastructural interventions required to maintain acceptable assurances of supply to the users.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331" t="25243" r="39857" b="19527"/>
          <a:stretch/>
        </p:blipFill>
        <p:spPr>
          <a:xfrm>
            <a:off x="943897" y="2723535"/>
            <a:ext cx="5546807" cy="3726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DC056-93C2-43FA-B20A-F762188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36" t="43240" r="31521" b="21932"/>
          <a:stretch/>
        </p:blipFill>
        <p:spPr>
          <a:xfrm>
            <a:off x="6520200" y="2723535"/>
            <a:ext cx="1602658" cy="3726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93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00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0011" y="1092246"/>
            <a:ext cx="4053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“All </a:t>
            </a:r>
            <a:r>
              <a:rPr lang="en-ZA" sz="2400" dirty="0"/>
              <a:t>three the proposed scenarios (</a:t>
            </a:r>
            <a:r>
              <a:rPr lang="en-ZA" sz="2400" dirty="0" err="1"/>
              <a:t>Sc</a:t>
            </a:r>
            <a:r>
              <a:rPr lang="en-ZA" sz="2400" dirty="0"/>
              <a:t> C3, C62 and C82) are where the “PES” releases are the target EWR and allow progressive improvements in both the ecological health as well as the socioeconomic conditions in future</a:t>
            </a:r>
            <a:r>
              <a:rPr lang="en-ZA" sz="2400" dirty="0" smtClean="0"/>
              <a:t>.”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5712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Operating Rules (supplied by IUCMA)</a:t>
            </a:r>
            <a:endParaRPr lang="en-ZA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766904"/>
              </p:ext>
            </p:extLst>
          </p:nvPr>
        </p:nvGraphicFramePr>
        <p:xfrm>
          <a:off x="1" y="1186815"/>
          <a:ext cx="9143999" cy="567118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39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2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2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78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600" b="1" u="none" strike="noStrike" dirty="0" smtClean="0">
                          <a:effectLst/>
                        </a:rPr>
                        <a:t>Catch-</a:t>
                      </a:r>
                      <a:r>
                        <a:rPr lang="en-ZA" sz="2600" b="1" u="none" strike="noStrike" dirty="0" err="1" smtClean="0">
                          <a:effectLst/>
                        </a:rPr>
                        <a:t>ment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b="1" u="none" strike="noStrike" dirty="0" smtClean="0">
                          <a:effectLst/>
                        </a:rPr>
                        <a:t>Dam trigger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b="1" u="none" strike="noStrike" dirty="0" smtClean="0">
                          <a:effectLst/>
                        </a:rPr>
                        <a:t>Dam level %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b="1" u="none" strike="noStrike" dirty="0" smtClean="0">
                          <a:effectLst/>
                        </a:rPr>
                        <a:t>Restriction %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b="1" u="none" strike="noStrike" dirty="0" smtClean="0">
                          <a:effectLst/>
                        </a:rPr>
                        <a:t>Supply </a:t>
                      </a:r>
                      <a:r>
                        <a:rPr lang="en-ZA" sz="2600" b="1" u="none" strike="noStrike" dirty="0">
                          <a:effectLst/>
                        </a:rPr>
                        <a:t>factor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b="1" u="none" strike="noStrike" dirty="0" smtClean="0">
                          <a:effectLst/>
                        </a:rPr>
                        <a:t>Sector</a:t>
                      </a:r>
                      <a:endParaRPr lang="en-ZA" sz="2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rowSpan="7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600" u="none" strike="noStrike" dirty="0" smtClean="0">
                          <a:effectLst/>
                        </a:rPr>
                        <a:t>Croc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Kwena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70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35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0.65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 err="1" smtClean="0">
                          <a:effectLst/>
                        </a:rPr>
                        <a:t>Irrig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55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60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0.4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10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100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60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10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0.9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Dom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40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20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0.8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20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30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0.7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10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10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0.9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 err="1">
                          <a:effectLst/>
                        </a:rPr>
                        <a:t>Ind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rowSpan="5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600" u="none" strike="noStrike" dirty="0" smtClean="0">
                          <a:effectLst/>
                        </a:rPr>
                        <a:t>Sabie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Inyaka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65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40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0.6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 err="1">
                          <a:effectLst/>
                        </a:rPr>
                        <a:t>Irrig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20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60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0.4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60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10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0.9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Dom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40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20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0.8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>
                          <a:effectLst/>
                        </a:rPr>
                        <a:t>20</a:t>
                      </a:r>
                      <a:endParaRPr lang="en-ZA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30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600" u="none" strike="noStrike" dirty="0">
                          <a:effectLst/>
                        </a:rPr>
                        <a:t>0.7</a:t>
                      </a:r>
                      <a:endParaRPr lang="en-ZA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-13648" y="4844955"/>
            <a:ext cx="914400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3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Scenarios &amp; Results: </a:t>
            </a:r>
            <a:r>
              <a:rPr lang="en-ZA" dirty="0" err="1" smtClean="0">
                <a:solidFill>
                  <a:schemeClr val="accent3">
                    <a:lumMod val="75000"/>
                  </a:schemeClr>
                </a:solidFill>
              </a:rPr>
              <a:t>Sabie</a:t>
            </a:r>
            <a:r>
              <a:rPr lang="en-ZA" dirty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Sand</a:t>
            </a:r>
            <a:endParaRPr lang="en-ZA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7720" y="801280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With and without restriction rule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Groundwater contribution (10.5 million m</a:t>
            </a:r>
            <a:r>
              <a:rPr lang="en-ZA" sz="2600" baseline="30000" dirty="0" smtClean="0">
                <a:solidFill>
                  <a:prstClr val="black"/>
                </a:solidFill>
              </a:rPr>
              <a:t>3</a:t>
            </a:r>
            <a:r>
              <a:rPr lang="en-ZA" sz="2600" dirty="0" smtClean="0">
                <a:solidFill>
                  <a:prstClr val="black"/>
                </a:solidFill>
              </a:rPr>
              <a:t>/a)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Bushbuckridge Transfer Pipeline (25 million m</a:t>
            </a:r>
            <a:r>
              <a:rPr lang="en-ZA" sz="2600" baseline="30000" dirty="0" smtClean="0">
                <a:solidFill>
                  <a:prstClr val="black"/>
                </a:solidFill>
              </a:rPr>
              <a:t>3</a:t>
            </a:r>
            <a:r>
              <a:rPr lang="en-ZA" sz="2600" dirty="0" smtClean="0">
                <a:solidFill>
                  <a:prstClr val="black"/>
                </a:solidFill>
              </a:rPr>
              <a:t>/a capacity)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Inyaka Starting storage (May 2018): 78%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Inyaka Dam yield (IWAAS) including EWR: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786"/>
            <a:ext cx="8913581" cy="18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8"/>
          <p:cNvSpPr>
            <a:spLocks noChangeArrowheads="1"/>
          </p:cNvSpPr>
          <p:nvPr/>
        </p:nvSpPr>
        <p:spPr bwMode="auto">
          <a:xfrm>
            <a:off x="463550" y="1014413"/>
            <a:ext cx="8382000" cy="5472112"/>
          </a:xfrm>
          <a:prstGeom prst="rect">
            <a:avLst/>
          </a:prstGeom>
          <a:solidFill>
            <a:srgbClr val="FFFFCC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ZA" b="1" kern="0">
              <a:solidFill>
                <a:srgbClr val="FFFFFF"/>
              </a:solidFill>
            </a:endParaRPr>
          </a:p>
        </p:txBody>
      </p:sp>
      <p:grpSp>
        <p:nvGrpSpPr>
          <p:cNvPr id="5" name="Group 693"/>
          <p:cNvGrpSpPr>
            <a:grpSpLocks/>
          </p:cNvGrpSpPr>
          <p:nvPr/>
        </p:nvGrpSpPr>
        <p:grpSpPr bwMode="auto">
          <a:xfrm>
            <a:off x="1427164" y="1663701"/>
            <a:ext cx="6696075" cy="4016375"/>
            <a:chOff x="848" y="1026"/>
            <a:chExt cx="4218" cy="2530"/>
          </a:xfrm>
        </p:grpSpPr>
        <p:sp>
          <p:nvSpPr>
            <p:cNvPr id="6" name="Line 486"/>
            <p:cNvSpPr>
              <a:spLocks noChangeShapeType="1"/>
            </p:cNvSpPr>
            <p:nvPr/>
          </p:nvSpPr>
          <p:spPr bwMode="auto">
            <a:xfrm>
              <a:off x="848" y="3273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" name="Line 487"/>
            <p:cNvSpPr>
              <a:spLocks noChangeShapeType="1"/>
            </p:cNvSpPr>
            <p:nvPr/>
          </p:nvSpPr>
          <p:spPr bwMode="auto">
            <a:xfrm>
              <a:off x="848" y="2708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" name="Line 488"/>
            <p:cNvSpPr>
              <a:spLocks noChangeShapeType="1"/>
            </p:cNvSpPr>
            <p:nvPr/>
          </p:nvSpPr>
          <p:spPr bwMode="auto">
            <a:xfrm>
              <a:off x="848" y="2145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" name="Line 489"/>
            <p:cNvSpPr>
              <a:spLocks noChangeShapeType="1"/>
            </p:cNvSpPr>
            <p:nvPr/>
          </p:nvSpPr>
          <p:spPr bwMode="auto">
            <a:xfrm>
              <a:off x="848" y="1580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" name="Line 490"/>
            <p:cNvSpPr>
              <a:spLocks noChangeShapeType="1"/>
            </p:cNvSpPr>
            <p:nvPr/>
          </p:nvSpPr>
          <p:spPr bwMode="auto">
            <a:xfrm>
              <a:off x="848" y="3556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" name="Line 491"/>
            <p:cNvSpPr>
              <a:spLocks noChangeShapeType="1"/>
            </p:cNvSpPr>
            <p:nvPr/>
          </p:nvSpPr>
          <p:spPr bwMode="auto">
            <a:xfrm>
              <a:off x="848" y="2991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" name="Line 492"/>
            <p:cNvSpPr>
              <a:spLocks noChangeShapeType="1"/>
            </p:cNvSpPr>
            <p:nvPr/>
          </p:nvSpPr>
          <p:spPr bwMode="auto">
            <a:xfrm>
              <a:off x="848" y="2426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" name="Line 493"/>
            <p:cNvSpPr>
              <a:spLocks noChangeShapeType="1"/>
            </p:cNvSpPr>
            <p:nvPr/>
          </p:nvSpPr>
          <p:spPr bwMode="auto">
            <a:xfrm>
              <a:off x="848" y="1863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" name="Line 691"/>
            <p:cNvSpPr>
              <a:spLocks noChangeShapeType="1"/>
            </p:cNvSpPr>
            <p:nvPr/>
          </p:nvSpPr>
          <p:spPr bwMode="auto">
            <a:xfrm>
              <a:off x="848" y="1026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5" name="Line 692"/>
            <p:cNvSpPr>
              <a:spLocks noChangeShapeType="1"/>
            </p:cNvSpPr>
            <p:nvPr/>
          </p:nvSpPr>
          <p:spPr bwMode="auto">
            <a:xfrm>
              <a:off x="848" y="1298"/>
              <a:ext cx="421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Line 695"/>
          <p:cNvSpPr>
            <a:spLocks noChangeShapeType="1"/>
          </p:cNvSpPr>
          <p:nvPr/>
        </p:nvSpPr>
        <p:spPr bwMode="auto">
          <a:xfrm rot="16200000" flipH="1">
            <a:off x="-347662" y="3784600"/>
            <a:ext cx="4824412" cy="7938"/>
          </a:xfrm>
          <a:prstGeom prst="line">
            <a:avLst/>
          </a:prstGeom>
          <a:noFill/>
          <a:ln w="1270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ZA" b="1" kern="0">
              <a:solidFill>
                <a:srgbClr val="FFFFFF"/>
              </a:solidFill>
            </a:endParaRPr>
          </a:p>
        </p:txBody>
      </p:sp>
      <p:sp>
        <p:nvSpPr>
          <p:cNvPr id="17" name="Rectangle 99"/>
          <p:cNvSpPr>
            <a:spLocks noChangeArrowheads="1"/>
          </p:cNvSpPr>
          <p:nvPr/>
        </p:nvSpPr>
        <p:spPr bwMode="auto">
          <a:xfrm>
            <a:off x="228600" y="186655"/>
            <a:ext cx="89154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3200" b="1" dirty="0">
                <a:solidFill>
                  <a:srgbClr val="A4B16F"/>
                </a:solidFill>
                <a:latin typeface="+mj-lt"/>
                <a:cs typeface="ＭＳ Ｐゴシック" charset="0"/>
              </a:rPr>
              <a:t>Probability distribution (boxplot)</a:t>
            </a:r>
          </a:p>
        </p:txBody>
      </p:sp>
      <p:sp>
        <p:nvSpPr>
          <p:cNvPr id="18" name="Text Box 479"/>
          <p:cNvSpPr txBox="1">
            <a:spLocks noChangeArrowheads="1"/>
          </p:cNvSpPr>
          <p:nvPr/>
        </p:nvSpPr>
        <p:spPr bwMode="auto">
          <a:xfrm rot="-5400000">
            <a:off x="-1030286" y="3676651"/>
            <a:ext cx="41036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0000"/>
                </a:solidFill>
              </a:rPr>
              <a:t>Results for generated sequences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reeform 481"/>
          <p:cNvSpPr>
            <a:spLocks/>
          </p:cNvSpPr>
          <p:nvPr/>
        </p:nvSpPr>
        <p:spPr bwMode="auto">
          <a:xfrm>
            <a:off x="1474788" y="1303338"/>
            <a:ext cx="6792912" cy="4824412"/>
          </a:xfrm>
          <a:custGeom>
            <a:avLst/>
            <a:gdLst>
              <a:gd name="T0" fmla="*/ 0 w 2736"/>
              <a:gd name="T1" fmla="*/ 0 h 2304"/>
              <a:gd name="T2" fmla="*/ 0 w 2736"/>
              <a:gd name="T3" fmla="*/ 4824412 h 2304"/>
              <a:gd name="T4" fmla="*/ 6792912 w 2736"/>
              <a:gd name="T5" fmla="*/ 4824412 h 2304"/>
              <a:gd name="T6" fmla="*/ 0 60000 65536"/>
              <a:gd name="T7" fmla="*/ 0 60000 65536"/>
              <a:gd name="T8" fmla="*/ 0 60000 65536"/>
              <a:gd name="T9" fmla="*/ 0 w 2736"/>
              <a:gd name="T10" fmla="*/ 0 h 2304"/>
              <a:gd name="T11" fmla="*/ 2736 w 2736"/>
              <a:gd name="T12" fmla="*/ 2304 h 2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36" h="2304">
                <a:moveTo>
                  <a:pt x="0" y="0"/>
                </a:moveTo>
                <a:lnTo>
                  <a:pt x="0" y="2304"/>
                </a:lnTo>
                <a:lnTo>
                  <a:pt x="2736" y="2304"/>
                </a:ln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hangingPunct="0">
              <a:defRPr/>
            </a:pPr>
            <a:endParaRPr lang="en-ZA" b="1" kern="0">
              <a:solidFill>
                <a:srgbClr val="FFFFFF"/>
              </a:solidFill>
            </a:endParaRPr>
          </a:p>
        </p:txBody>
      </p:sp>
      <p:grpSp>
        <p:nvGrpSpPr>
          <p:cNvPr id="20" name="Group 644"/>
          <p:cNvGrpSpPr>
            <a:grpSpLocks/>
          </p:cNvGrpSpPr>
          <p:nvPr/>
        </p:nvGrpSpPr>
        <p:grpSpPr bwMode="auto">
          <a:xfrm>
            <a:off x="1924051" y="1736725"/>
            <a:ext cx="288925" cy="4186238"/>
            <a:chOff x="1383" y="1020"/>
            <a:chExt cx="182" cy="2637"/>
          </a:xfrm>
        </p:grpSpPr>
        <p:sp>
          <p:nvSpPr>
            <p:cNvPr id="21" name="Oval 516"/>
            <p:cNvSpPr>
              <a:spLocks noChangeArrowheads="1"/>
            </p:cNvSpPr>
            <p:nvPr/>
          </p:nvSpPr>
          <p:spPr bwMode="auto">
            <a:xfrm>
              <a:off x="1486" y="199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22" name="Oval 517"/>
            <p:cNvSpPr>
              <a:spLocks noChangeArrowheads="1"/>
            </p:cNvSpPr>
            <p:nvPr/>
          </p:nvSpPr>
          <p:spPr bwMode="auto">
            <a:xfrm>
              <a:off x="1486" y="187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23" name="Oval 518"/>
            <p:cNvSpPr>
              <a:spLocks noChangeArrowheads="1"/>
            </p:cNvSpPr>
            <p:nvPr/>
          </p:nvSpPr>
          <p:spPr bwMode="auto">
            <a:xfrm>
              <a:off x="1486" y="190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24" name="Oval 519"/>
            <p:cNvSpPr>
              <a:spLocks noChangeArrowheads="1"/>
            </p:cNvSpPr>
            <p:nvPr/>
          </p:nvSpPr>
          <p:spPr bwMode="auto">
            <a:xfrm>
              <a:off x="1486" y="192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25" name="Oval 520"/>
            <p:cNvSpPr>
              <a:spLocks noChangeArrowheads="1"/>
            </p:cNvSpPr>
            <p:nvPr/>
          </p:nvSpPr>
          <p:spPr bwMode="auto">
            <a:xfrm>
              <a:off x="1486" y="155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26" name="Oval 521"/>
            <p:cNvSpPr>
              <a:spLocks noChangeArrowheads="1"/>
            </p:cNvSpPr>
            <p:nvPr/>
          </p:nvSpPr>
          <p:spPr bwMode="auto">
            <a:xfrm>
              <a:off x="1486" y="169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27" name="Oval 522"/>
            <p:cNvSpPr>
              <a:spLocks noChangeArrowheads="1"/>
            </p:cNvSpPr>
            <p:nvPr/>
          </p:nvSpPr>
          <p:spPr bwMode="auto">
            <a:xfrm>
              <a:off x="1486" y="178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28" name="Oval 523"/>
            <p:cNvSpPr>
              <a:spLocks noChangeArrowheads="1"/>
            </p:cNvSpPr>
            <p:nvPr/>
          </p:nvSpPr>
          <p:spPr bwMode="auto">
            <a:xfrm>
              <a:off x="1477" y="106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29" name="Oval 524"/>
            <p:cNvSpPr>
              <a:spLocks noChangeArrowheads="1"/>
            </p:cNvSpPr>
            <p:nvPr/>
          </p:nvSpPr>
          <p:spPr bwMode="auto">
            <a:xfrm>
              <a:off x="1481" y="114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0" name="Oval 525"/>
            <p:cNvSpPr>
              <a:spLocks noChangeArrowheads="1"/>
            </p:cNvSpPr>
            <p:nvPr/>
          </p:nvSpPr>
          <p:spPr bwMode="auto">
            <a:xfrm>
              <a:off x="1486" y="129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1" name="Oval 526"/>
            <p:cNvSpPr>
              <a:spLocks noChangeArrowheads="1"/>
            </p:cNvSpPr>
            <p:nvPr/>
          </p:nvSpPr>
          <p:spPr bwMode="auto">
            <a:xfrm>
              <a:off x="1481" y="164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2" name="Oval 527"/>
            <p:cNvSpPr>
              <a:spLocks noChangeArrowheads="1"/>
            </p:cNvSpPr>
            <p:nvPr/>
          </p:nvSpPr>
          <p:spPr bwMode="auto">
            <a:xfrm>
              <a:off x="1481" y="146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3" name="Oval 528"/>
            <p:cNvSpPr>
              <a:spLocks noChangeArrowheads="1"/>
            </p:cNvSpPr>
            <p:nvPr/>
          </p:nvSpPr>
          <p:spPr bwMode="auto">
            <a:xfrm>
              <a:off x="1452" y="214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4" name="Oval 529"/>
            <p:cNvSpPr>
              <a:spLocks noChangeArrowheads="1"/>
            </p:cNvSpPr>
            <p:nvPr/>
          </p:nvSpPr>
          <p:spPr bwMode="auto">
            <a:xfrm>
              <a:off x="1452" y="196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5" name="Oval 530"/>
            <p:cNvSpPr>
              <a:spLocks noChangeArrowheads="1"/>
            </p:cNvSpPr>
            <p:nvPr/>
          </p:nvSpPr>
          <p:spPr bwMode="auto">
            <a:xfrm>
              <a:off x="1452" y="223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6" name="Oval 531"/>
            <p:cNvSpPr>
              <a:spLocks noChangeArrowheads="1"/>
            </p:cNvSpPr>
            <p:nvPr/>
          </p:nvSpPr>
          <p:spPr bwMode="auto">
            <a:xfrm>
              <a:off x="1452" y="219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7" name="Oval 532"/>
            <p:cNvSpPr>
              <a:spLocks noChangeArrowheads="1"/>
            </p:cNvSpPr>
            <p:nvPr/>
          </p:nvSpPr>
          <p:spPr bwMode="auto">
            <a:xfrm>
              <a:off x="1452" y="205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8" name="Oval 533"/>
            <p:cNvSpPr>
              <a:spLocks noChangeArrowheads="1"/>
            </p:cNvSpPr>
            <p:nvPr/>
          </p:nvSpPr>
          <p:spPr bwMode="auto">
            <a:xfrm>
              <a:off x="1452" y="226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39" name="Oval 534"/>
            <p:cNvSpPr>
              <a:spLocks noChangeArrowheads="1"/>
            </p:cNvSpPr>
            <p:nvPr/>
          </p:nvSpPr>
          <p:spPr bwMode="auto">
            <a:xfrm>
              <a:off x="1452" y="219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0" name="Oval 535"/>
            <p:cNvSpPr>
              <a:spLocks noChangeArrowheads="1"/>
            </p:cNvSpPr>
            <p:nvPr/>
          </p:nvSpPr>
          <p:spPr bwMode="auto">
            <a:xfrm>
              <a:off x="1486" y="214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1" name="Oval 536"/>
            <p:cNvSpPr>
              <a:spLocks noChangeArrowheads="1"/>
            </p:cNvSpPr>
            <p:nvPr/>
          </p:nvSpPr>
          <p:spPr bwMode="auto">
            <a:xfrm>
              <a:off x="1486" y="205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2" name="Oval 537"/>
            <p:cNvSpPr>
              <a:spLocks noChangeArrowheads="1"/>
            </p:cNvSpPr>
            <p:nvPr/>
          </p:nvSpPr>
          <p:spPr bwMode="auto">
            <a:xfrm>
              <a:off x="1486" y="219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3" name="Oval 538"/>
            <p:cNvSpPr>
              <a:spLocks noChangeArrowheads="1"/>
            </p:cNvSpPr>
            <p:nvPr/>
          </p:nvSpPr>
          <p:spPr bwMode="auto">
            <a:xfrm>
              <a:off x="1486" y="210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4" name="Oval 539"/>
            <p:cNvSpPr>
              <a:spLocks noChangeArrowheads="1"/>
            </p:cNvSpPr>
            <p:nvPr/>
          </p:nvSpPr>
          <p:spPr bwMode="auto">
            <a:xfrm>
              <a:off x="1486" y="226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5" name="Oval 540"/>
            <p:cNvSpPr>
              <a:spLocks noChangeArrowheads="1"/>
            </p:cNvSpPr>
            <p:nvPr/>
          </p:nvSpPr>
          <p:spPr bwMode="auto">
            <a:xfrm rot="10800000">
              <a:off x="1451" y="263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6" name="Oval 541"/>
            <p:cNvSpPr>
              <a:spLocks noChangeArrowheads="1"/>
            </p:cNvSpPr>
            <p:nvPr/>
          </p:nvSpPr>
          <p:spPr bwMode="auto">
            <a:xfrm rot="10800000">
              <a:off x="1451" y="274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7" name="Oval 542"/>
            <p:cNvSpPr>
              <a:spLocks noChangeArrowheads="1"/>
            </p:cNvSpPr>
            <p:nvPr/>
          </p:nvSpPr>
          <p:spPr bwMode="auto">
            <a:xfrm rot="10800000">
              <a:off x="1451" y="272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8" name="Oval 543"/>
            <p:cNvSpPr>
              <a:spLocks noChangeArrowheads="1"/>
            </p:cNvSpPr>
            <p:nvPr/>
          </p:nvSpPr>
          <p:spPr bwMode="auto">
            <a:xfrm rot="10800000">
              <a:off x="1458" y="270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49" name="Oval 544"/>
            <p:cNvSpPr>
              <a:spLocks noChangeArrowheads="1"/>
            </p:cNvSpPr>
            <p:nvPr/>
          </p:nvSpPr>
          <p:spPr bwMode="auto">
            <a:xfrm rot="10800000">
              <a:off x="1451" y="306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0" name="Oval 545"/>
            <p:cNvSpPr>
              <a:spLocks noChangeArrowheads="1"/>
            </p:cNvSpPr>
            <p:nvPr/>
          </p:nvSpPr>
          <p:spPr bwMode="auto">
            <a:xfrm rot="10800000">
              <a:off x="1451" y="293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1" name="Oval 546"/>
            <p:cNvSpPr>
              <a:spLocks noChangeArrowheads="1"/>
            </p:cNvSpPr>
            <p:nvPr/>
          </p:nvSpPr>
          <p:spPr bwMode="auto">
            <a:xfrm rot="10800000">
              <a:off x="1451" y="284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2" name="Oval 547"/>
            <p:cNvSpPr>
              <a:spLocks noChangeArrowheads="1"/>
            </p:cNvSpPr>
            <p:nvPr/>
          </p:nvSpPr>
          <p:spPr bwMode="auto">
            <a:xfrm rot="10800000">
              <a:off x="1452" y="361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3" name="Oval 548"/>
            <p:cNvSpPr>
              <a:spLocks noChangeArrowheads="1"/>
            </p:cNvSpPr>
            <p:nvPr/>
          </p:nvSpPr>
          <p:spPr bwMode="auto">
            <a:xfrm rot="10800000">
              <a:off x="1459" y="344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4" name="Oval 549"/>
            <p:cNvSpPr>
              <a:spLocks noChangeArrowheads="1"/>
            </p:cNvSpPr>
            <p:nvPr/>
          </p:nvSpPr>
          <p:spPr bwMode="auto">
            <a:xfrm rot="10800000">
              <a:off x="1452" y="324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5" name="Oval 550"/>
            <p:cNvSpPr>
              <a:spLocks noChangeArrowheads="1"/>
            </p:cNvSpPr>
            <p:nvPr/>
          </p:nvSpPr>
          <p:spPr bwMode="auto">
            <a:xfrm rot="10800000">
              <a:off x="1459" y="315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6" name="Oval 551"/>
            <p:cNvSpPr>
              <a:spLocks noChangeArrowheads="1"/>
            </p:cNvSpPr>
            <p:nvPr/>
          </p:nvSpPr>
          <p:spPr bwMode="auto">
            <a:xfrm rot="10800000">
              <a:off x="1485" y="247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7" name="Oval 552"/>
            <p:cNvSpPr>
              <a:spLocks noChangeArrowheads="1"/>
            </p:cNvSpPr>
            <p:nvPr/>
          </p:nvSpPr>
          <p:spPr bwMode="auto">
            <a:xfrm rot="10800000">
              <a:off x="1485" y="265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8" name="Oval 553"/>
            <p:cNvSpPr>
              <a:spLocks noChangeArrowheads="1"/>
            </p:cNvSpPr>
            <p:nvPr/>
          </p:nvSpPr>
          <p:spPr bwMode="auto">
            <a:xfrm rot="10800000">
              <a:off x="1485" y="238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59" name="Oval 554"/>
            <p:cNvSpPr>
              <a:spLocks noChangeArrowheads="1"/>
            </p:cNvSpPr>
            <p:nvPr/>
          </p:nvSpPr>
          <p:spPr bwMode="auto">
            <a:xfrm rot="10800000">
              <a:off x="1485" y="243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0" name="Oval 555"/>
            <p:cNvSpPr>
              <a:spLocks noChangeArrowheads="1"/>
            </p:cNvSpPr>
            <p:nvPr/>
          </p:nvSpPr>
          <p:spPr bwMode="auto">
            <a:xfrm rot="10800000">
              <a:off x="1485" y="256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1" name="Oval 556"/>
            <p:cNvSpPr>
              <a:spLocks noChangeArrowheads="1"/>
            </p:cNvSpPr>
            <p:nvPr/>
          </p:nvSpPr>
          <p:spPr bwMode="auto">
            <a:xfrm rot="10800000">
              <a:off x="1451" y="247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2" name="Oval 557"/>
            <p:cNvSpPr>
              <a:spLocks noChangeArrowheads="1"/>
            </p:cNvSpPr>
            <p:nvPr/>
          </p:nvSpPr>
          <p:spPr bwMode="auto">
            <a:xfrm rot="10800000">
              <a:off x="1451" y="256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3" name="Oval 558"/>
            <p:cNvSpPr>
              <a:spLocks noChangeArrowheads="1"/>
            </p:cNvSpPr>
            <p:nvPr/>
          </p:nvSpPr>
          <p:spPr bwMode="auto">
            <a:xfrm rot="10800000">
              <a:off x="1451" y="238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4" name="Oval 559"/>
            <p:cNvSpPr>
              <a:spLocks noChangeArrowheads="1"/>
            </p:cNvSpPr>
            <p:nvPr/>
          </p:nvSpPr>
          <p:spPr bwMode="auto">
            <a:xfrm rot="10800000">
              <a:off x="1451" y="243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5" name="Oval 560"/>
            <p:cNvSpPr>
              <a:spLocks noChangeArrowheads="1"/>
            </p:cNvSpPr>
            <p:nvPr/>
          </p:nvSpPr>
          <p:spPr bwMode="auto">
            <a:xfrm rot="10800000">
              <a:off x="1451" y="252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6" name="Oval 561"/>
            <p:cNvSpPr>
              <a:spLocks noChangeArrowheads="1"/>
            </p:cNvSpPr>
            <p:nvPr/>
          </p:nvSpPr>
          <p:spPr bwMode="auto">
            <a:xfrm rot="10800000">
              <a:off x="1451" y="235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7" name="Oval 562"/>
            <p:cNvSpPr>
              <a:spLocks noChangeArrowheads="1"/>
            </p:cNvSpPr>
            <p:nvPr/>
          </p:nvSpPr>
          <p:spPr bwMode="auto">
            <a:xfrm rot="10800000">
              <a:off x="1451" y="243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8" name="Oval 563"/>
            <p:cNvSpPr>
              <a:spLocks noChangeArrowheads="1"/>
            </p:cNvSpPr>
            <p:nvPr/>
          </p:nvSpPr>
          <p:spPr bwMode="auto">
            <a:xfrm>
              <a:off x="1452" y="228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69" name="Oval 564"/>
            <p:cNvSpPr>
              <a:spLocks noChangeArrowheads="1"/>
            </p:cNvSpPr>
            <p:nvPr/>
          </p:nvSpPr>
          <p:spPr bwMode="auto">
            <a:xfrm>
              <a:off x="1486" y="219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0" name="Oval 565"/>
            <p:cNvSpPr>
              <a:spLocks noChangeArrowheads="1"/>
            </p:cNvSpPr>
            <p:nvPr/>
          </p:nvSpPr>
          <p:spPr bwMode="auto">
            <a:xfrm rot="10800000">
              <a:off x="1451" y="234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1" name="Oval 566"/>
            <p:cNvSpPr>
              <a:spLocks noChangeArrowheads="1"/>
            </p:cNvSpPr>
            <p:nvPr/>
          </p:nvSpPr>
          <p:spPr bwMode="auto">
            <a:xfrm>
              <a:off x="1495" y="218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2" name="Oval 567"/>
            <p:cNvSpPr>
              <a:spLocks noChangeArrowheads="1"/>
            </p:cNvSpPr>
            <p:nvPr/>
          </p:nvSpPr>
          <p:spPr bwMode="auto">
            <a:xfrm>
              <a:off x="1495" y="223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3" name="Oval 568"/>
            <p:cNvSpPr>
              <a:spLocks noChangeArrowheads="1"/>
            </p:cNvSpPr>
            <p:nvPr/>
          </p:nvSpPr>
          <p:spPr bwMode="auto">
            <a:xfrm rot="10800000">
              <a:off x="1494" y="230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4" name="Oval 569"/>
            <p:cNvSpPr>
              <a:spLocks noChangeArrowheads="1"/>
            </p:cNvSpPr>
            <p:nvPr/>
          </p:nvSpPr>
          <p:spPr bwMode="auto">
            <a:xfrm rot="10800000">
              <a:off x="1494" y="228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5" name="Oval 570"/>
            <p:cNvSpPr>
              <a:spLocks noChangeArrowheads="1"/>
            </p:cNvSpPr>
            <p:nvPr/>
          </p:nvSpPr>
          <p:spPr bwMode="auto">
            <a:xfrm rot="10800000">
              <a:off x="1494" y="238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6" name="Oval 571"/>
            <p:cNvSpPr>
              <a:spLocks noChangeArrowheads="1"/>
            </p:cNvSpPr>
            <p:nvPr/>
          </p:nvSpPr>
          <p:spPr bwMode="auto">
            <a:xfrm>
              <a:off x="1519" y="223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7" name="Oval 572"/>
            <p:cNvSpPr>
              <a:spLocks noChangeArrowheads="1"/>
            </p:cNvSpPr>
            <p:nvPr/>
          </p:nvSpPr>
          <p:spPr bwMode="auto">
            <a:xfrm>
              <a:off x="1519" y="227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8" name="Oval 573"/>
            <p:cNvSpPr>
              <a:spLocks noChangeArrowheads="1"/>
            </p:cNvSpPr>
            <p:nvPr/>
          </p:nvSpPr>
          <p:spPr bwMode="auto">
            <a:xfrm rot="10800000">
              <a:off x="1519" y="235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79" name="Oval 574"/>
            <p:cNvSpPr>
              <a:spLocks noChangeArrowheads="1"/>
            </p:cNvSpPr>
            <p:nvPr/>
          </p:nvSpPr>
          <p:spPr bwMode="auto">
            <a:xfrm rot="10800000">
              <a:off x="1519" y="233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0" name="Oval 575"/>
            <p:cNvSpPr>
              <a:spLocks noChangeArrowheads="1"/>
            </p:cNvSpPr>
            <p:nvPr/>
          </p:nvSpPr>
          <p:spPr bwMode="auto">
            <a:xfrm rot="10800000">
              <a:off x="1519" y="242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1" name="Oval 576"/>
            <p:cNvSpPr>
              <a:spLocks noChangeArrowheads="1"/>
            </p:cNvSpPr>
            <p:nvPr/>
          </p:nvSpPr>
          <p:spPr bwMode="auto">
            <a:xfrm rot="10800000">
              <a:off x="1458" y="278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2" name="Oval 577"/>
            <p:cNvSpPr>
              <a:spLocks noChangeArrowheads="1"/>
            </p:cNvSpPr>
            <p:nvPr/>
          </p:nvSpPr>
          <p:spPr bwMode="auto">
            <a:xfrm rot="10800000">
              <a:off x="1459" y="337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3" name="Oval 578"/>
            <p:cNvSpPr>
              <a:spLocks noChangeArrowheads="1"/>
            </p:cNvSpPr>
            <p:nvPr/>
          </p:nvSpPr>
          <p:spPr bwMode="auto">
            <a:xfrm rot="10800000">
              <a:off x="1458" y="310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4" name="Oval 579"/>
            <p:cNvSpPr>
              <a:spLocks noChangeArrowheads="1"/>
            </p:cNvSpPr>
            <p:nvPr/>
          </p:nvSpPr>
          <p:spPr bwMode="auto">
            <a:xfrm rot="10800000">
              <a:off x="1458" y="297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5" name="Oval 580"/>
            <p:cNvSpPr>
              <a:spLocks noChangeArrowheads="1"/>
            </p:cNvSpPr>
            <p:nvPr/>
          </p:nvSpPr>
          <p:spPr bwMode="auto">
            <a:xfrm rot="10800000">
              <a:off x="1416" y="263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6" name="Oval 581"/>
            <p:cNvSpPr>
              <a:spLocks noChangeArrowheads="1"/>
            </p:cNvSpPr>
            <p:nvPr/>
          </p:nvSpPr>
          <p:spPr bwMode="auto">
            <a:xfrm rot="10800000">
              <a:off x="1416" y="275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7" name="Oval 582"/>
            <p:cNvSpPr>
              <a:spLocks noChangeArrowheads="1"/>
            </p:cNvSpPr>
            <p:nvPr/>
          </p:nvSpPr>
          <p:spPr bwMode="auto">
            <a:xfrm rot="10800000">
              <a:off x="1416" y="272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8" name="Oval 583"/>
            <p:cNvSpPr>
              <a:spLocks noChangeArrowheads="1"/>
            </p:cNvSpPr>
            <p:nvPr/>
          </p:nvSpPr>
          <p:spPr bwMode="auto">
            <a:xfrm rot="10800000">
              <a:off x="1416" y="271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89" name="Oval 584"/>
            <p:cNvSpPr>
              <a:spLocks noChangeArrowheads="1"/>
            </p:cNvSpPr>
            <p:nvPr/>
          </p:nvSpPr>
          <p:spPr bwMode="auto">
            <a:xfrm rot="10800000">
              <a:off x="1416" y="307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0" name="Oval 585"/>
            <p:cNvSpPr>
              <a:spLocks noChangeArrowheads="1"/>
            </p:cNvSpPr>
            <p:nvPr/>
          </p:nvSpPr>
          <p:spPr bwMode="auto">
            <a:xfrm rot="10800000">
              <a:off x="1416" y="293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1" name="Oval 586"/>
            <p:cNvSpPr>
              <a:spLocks noChangeArrowheads="1"/>
            </p:cNvSpPr>
            <p:nvPr/>
          </p:nvSpPr>
          <p:spPr bwMode="auto">
            <a:xfrm rot="10800000">
              <a:off x="1416" y="284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2" name="Oval 587"/>
            <p:cNvSpPr>
              <a:spLocks noChangeArrowheads="1"/>
            </p:cNvSpPr>
            <p:nvPr/>
          </p:nvSpPr>
          <p:spPr bwMode="auto">
            <a:xfrm rot="10800000">
              <a:off x="1437" y="355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3" name="Oval 588"/>
            <p:cNvSpPr>
              <a:spLocks noChangeArrowheads="1"/>
            </p:cNvSpPr>
            <p:nvPr/>
          </p:nvSpPr>
          <p:spPr bwMode="auto">
            <a:xfrm rot="10800000">
              <a:off x="1421" y="348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4" name="Oval 589"/>
            <p:cNvSpPr>
              <a:spLocks noChangeArrowheads="1"/>
            </p:cNvSpPr>
            <p:nvPr/>
          </p:nvSpPr>
          <p:spPr bwMode="auto">
            <a:xfrm rot="10800000">
              <a:off x="1427" y="333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5" name="Oval 590"/>
            <p:cNvSpPr>
              <a:spLocks noChangeArrowheads="1"/>
            </p:cNvSpPr>
            <p:nvPr/>
          </p:nvSpPr>
          <p:spPr bwMode="auto">
            <a:xfrm rot="10800000">
              <a:off x="1421" y="298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6" name="Oval 591"/>
            <p:cNvSpPr>
              <a:spLocks noChangeArrowheads="1"/>
            </p:cNvSpPr>
            <p:nvPr/>
          </p:nvSpPr>
          <p:spPr bwMode="auto">
            <a:xfrm rot="10800000">
              <a:off x="1421" y="316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7" name="Oval 592"/>
            <p:cNvSpPr>
              <a:spLocks noChangeArrowheads="1"/>
            </p:cNvSpPr>
            <p:nvPr/>
          </p:nvSpPr>
          <p:spPr bwMode="auto">
            <a:xfrm rot="10800000">
              <a:off x="1450" y="248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8" name="Oval 593"/>
            <p:cNvSpPr>
              <a:spLocks noChangeArrowheads="1"/>
            </p:cNvSpPr>
            <p:nvPr/>
          </p:nvSpPr>
          <p:spPr bwMode="auto">
            <a:xfrm rot="10800000">
              <a:off x="1450" y="266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99" name="Oval 594"/>
            <p:cNvSpPr>
              <a:spLocks noChangeArrowheads="1"/>
            </p:cNvSpPr>
            <p:nvPr/>
          </p:nvSpPr>
          <p:spPr bwMode="auto">
            <a:xfrm rot="10800000">
              <a:off x="1450" y="239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0" name="Oval 595"/>
            <p:cNvSpPr>
              <a:spLocks noChangeArrowheads="1"/>
            </p:cNvSpPr>
            <p:nvPr/>
          </p:nvSpPr>
          <p:spPr bwMode="auto">
            <a:xfrm rot="10800000">
              <a:off x="1450" y="243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1" name="Oval 596"/>
            <p:cNvSpPr>
              <a:spLocks noChangeArrowheads="1"/>
            </p:cNvSpPr>
            <p:nvPr/>
          </p:nvSpPr>
          <p:spPr bwMode="auto">
            <a:xfrm rot="10800000">
              <a:off x="1450" y="257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2" name="Oval 597"/>
            <p:cNvSpPr>
              <a:spLocks noChangeArrowheads="1"/>
            </p:cNvSpPr>
            <p:nvPr/>
          </p:nvSpPr>
          <p:spPr bwMode="auto">
            <a:xfrm rot="10800000">
              <a:off x="1450" y="236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3" name="Oval 598"/>
            <p:cNvSpPr>
              <a:spLocks noChangeArrowheads="1"/>
            </p:cNvSpPr>
            <p:nvPr/>
          </p:nvSpPr>
          <p:spPr bwMode="auto">
            <a:xfrm rot="10800000">
              <a:off x="1450" y="243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4" name="Oval 599"/>
            <p:cNvSpPr>
              <a:spLocks noChangeArrowheads="1"/>
            </p:cNvSpPr>
            <p:nvPr/>
          </p:nvSpPr>
          <p:spPr bwMode="auto">
            <a:xfrm rot="10800000">
              <a:off x="1416" y="248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5" name="Oval 600"/>
            <p:cNvSpPr>
              <a:spLocks noChangeArrowheads="1"/>
            </p:cNvSpPr>
            <p:nvPr/>
          </p:nvSpPr>
          <p:spPr bwMode="auto">
            <a:xfrm rot="10800000">
              <a:off x="1416" y="257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6" name="Oval 601"/>
            <p:cNvSpPr>
              <a:spLocks noChangeArrowheads="1"/>
            </p:cNvSpPr>
            <p:nvPr/>
          </p:nvSpPr>
          <p:spPr bwMode="auto">
            <a:xfrm rot="10800000">
              <a:off x="1416" y="243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7" name="Oval 602"/>
            <p:cNvSpPr>
              <a:spLocks noChangeArrowheads="1"/>
            </p:cNvSpPr>
            <p:nvPr/>
          </p:nvSpPr>
          <p:spPr bwMode="auto">
            <a:xfrm rot="10800000">
              <a:off x="1416" y="252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8" name="Oval 603"/>
            <p:cNvSpPr>
              <a:spLocks noChangeArrowheads="1"/>
            </p:cNvSpPr>
            <p:nvPr/>
          </p:nvSpPr>
          <p:spPr bwMode="auto">
            <a:xfrm rot="10800000">
              <a:off x="1416" y="236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09" name="Oval 604"/>
            <p:cNvSpPr>
              <a:spLocks noChangeArrowheads="1"/>
            </p:cNvSpPr>
            <p:nvPr/>
          </p:nvSpPr>
          <p:spPr bwMode="auto">
            <a:xfrm>
              <a:off x="1451" y="200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0" name="Oval 605"/>
            <p:cNvSpPr>
              <a:spLocks noChangeArrowheads="1"/>
            </p:cNvSpPr>
            <p:nvPr/>
          </p:nvSpPr>
          <p:spPr bwMode="auto">
            <a:xfrm>
              <a:off x="1451" y="188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1" name="Oval 606"/>
            <p:cNvSpPr>
              <a:spLocks noChangeArrowheads="1"/>
            </p:cNvSpPr>
            <p:nvPr/>
          </p:nvSpPr>
          <p:spPr bwMode="auto">
            <a:xfrm>
              <a:off x="1451" y="191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2" name="Oval 607"/>
            <p:cNvSpPr>
              <a:spLocks noChangeArrowheads="1"/>
            </p:cNvSpPr>
            <p:nvPr/>
          </p:nvSpPr>
          <p:spPr bwMode="auto">
            <a:xfrm>
              <a:off x="1444" y="192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3" name="Oval 608"/>
            <p:cNvSpPr>
              <a:spLocks noChangeArrowheads="1"/>
            </p:cNvSpPr>
            <p:nvPr/>
          </p:nvSpPr>
          <p:spPr bwMode="auto">
            <a:xfrm>
              <a:off x="1451" y="156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4" name="Oval 609"/>
            <p:cNvSpPr>
              <a:spLocks noChangeArrowheads="1"/>
            </p:cNvSpPr>
            <p:nvPr/>
          </p:nvSpPr>
          <p:spPr bwMode="auto">
            <a:xfrm>
              <a:off x="1451" y="170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5" name="Oval 610"/>
            <p:cNvSpPr>
              <a:spLocks noChangeArrowheads="1"/>
            </p:cNvSpPr>
            <p:nvPr/>
          </p:nvSpPr>
          <p:spPr bwMode="auto">
            <a:xfrm>
              <a:off x="1451" y="179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6" name="Oval 611"/>
            <p:cNvSpPr>
              <a:spLocks noChangeArrowheads="1"/>
            </p:cNvSpPr>
            <p:nvPr/>
          </p:nvSpPr>
          <p:spPr bwMode="auto">
            <a:xfrm>
              <a:off x="1451" y="102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7" name="Oval 612"/>
            <p:cNvSpPr>
              <a:spLocks noChangeArrowheads="1"/>
            </p:cNvSpPr>
            <p:nvPr/>
          </p:nvSpPr>
          <p:spPr bwMode="auto">
            <a:xfrm>
              <a:off x="1444" y="115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8" name="Oval 613"/>
            <p:cNvSpPr>
              <a:spLocks noChangeArrowheads="1"/>
            </p:cNvSpPr>
            <p:nvPr/>
          </p:nvSpPr>
          <p:spPr bwMode="auto">
            <a:xfrm>
              <a:off x="1451" y="138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19" name="Oval 614"/>
            <p:cNvSpPr>
              <a:spLocks noChangeArrowheads="1"/>
            </p:cNvSpPr>
            <p:nvPr/>
          </p:nvSpPr>
          <p:spPr bwMode="auto">
            <a:xfrm>
              <a:off x="1444" y="147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0" name="Oval 615"/>
            <p:cNvSpPr>
              <a:spLocks noChangeArrowheads="1"/>
            </p:cNvSpPr>
            <p:nvPr/>
          </p:nvSpPr>
          <p:spPr bwMode="auto">
            <a:xfrm>
              <a:off x="1417" y="215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1" name="Oval 616"/>
            <p:cNvSpPr>
              <a:spLocks noChangeArrowheads="1"/>
            </p:cNvSpPr>
            <p:nvPr/>
          </p:nvSpPr>
          <p:spPr bwMode="auto">
            <a:xfrm>
              <a:off x="1417" y="197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2" name="Oval 617"/>
            <p:cNvSpPr>
              <a:spLocks noChangeArrowheads="1"/>
            </p:cNvSpPr>
            <p:nvPr/>
          </p:nvSpPr>
          <p:spPr bwMode="auto">
            <a:xfrm>
              <a:off x="1417" y="224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3" name="Oval 618"/>
            <p:cNvSpPr>
              <a:spLocks noChangeArrowheads="1"/>
            </p:cNvSpPr>
            <p:nvPr/>
          </p:nvSpPr>
          <p:spPr bwMode="auto">
            <a:xfrm>
              <a:off x="1417" y="220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4" name="Oval 619"/>
            <p:cNvSpPr>
              <a:spLocks noChangeArrowheads="1"/>
            </p:cNvSpPr>
            <p:nvPr/>
          </p:nvSpPr>
          <p:spPr bwMode="auto">
            <a:xfrm>
              <a:off x="1417" y="206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5" name="Oval 620"/>
            <p:cNvSpPr>
              <a:spLocks noChangeArrowheads="1"/>
            </p:cNvSpPr>
            <p:nvPr/>
          </p:nvSpPr>
          <p:spPr bwMode="auto">
            <a:xfrm>
              <a:off x="1451" y="2154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6" name="Oval 621"/>
            <p:cNvSpPr>
              <a:spLocks noChangeArrowheads="1"/>
            </p:cNvSpPr>
            <p:nvPr/>
          </p:nvSpPr>
          <p:spPr bwMode="auto">
            <a:xfrm>
              <a:off x="1451" y="206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7" name="Oval 622"/>
            <p:cNvSpPr>
              <a:spLocks noChangeArrowheads="1"/>
            </p:cNvSpPr>
            <p:nvPr/>
          </p:nvSpPr>
          <p:spPr bwMode="auto">
            <a:xfrm>
              <a:off x="1451" y="224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8" name="Oval 623"/>
            <p:cNvSpPr>
              <a:spLocks noChangeArrowheads="1"/>
            </p:cNvSpPr>
            <p:nvPr/>
          </p:nvSpPr>
          <p:spPr bwMode="auto">
            <a:xfrm>
              <a:off x="1451" y="220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29" name="Oval 624"/>
            <p:cNvSpPr>
              <a:spLocks noChangeArrowheads="1"/>
            </p:cNvSpPr>
            <p:nvPr/>
          </p:nvSpPr>
          <p:spPr bwMode="auto">
            <a:xfrm>
              <a:off x="1451" y="210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0" name="Oval 625"/>
            <p:cNvSpPr>
              <a:spLocks noChangeArrowheads="1"/>
            </p:cNvSpPr>
            <p:nvPr/>
          </p:nvSpPr>
          <p:spPr bwMode="auto">
            <a:xfrm>
              <a:off x="1451" y="227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1" name="Oval 626"/>
            <p:cNvSpPr>
              <a:spLocks noChangeArrowheads="1"/>
            </p:cNvSpPr>
            <p:nvPr/>
          </p:nvSpPr>
          <p:spPr bwMode="auto">
            <a:xfrm>
              <a:off x="1451" y="219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2" name="Oval 627"/>
            <p:cNvSpPr>
              <a:spLocks noChangeArrowheads="1"/>
            </p:cNvSpPr>
            <p:nvPr/>
          </p:nvSpPr>
          <p:spPr bwMode="auto">
            <a:xfrm rot="10800000">
              <a:off x="1450" y="2348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3" name="Oval 628"/>
            <p:cNvSpPr>
              <a:spLocks noChangeArrowheads="1"/>
            </p:cNvSpPr>
            <p:nvPr/>
          </p:nvSpPr>
          <p:spPr bwMode="auto">
            <a:xfrm rot="10800000">
              <a:off x="1416" y="2439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4" name="Oval 629"/>
            <p:cNvSpPr>
              <a:spLocks noChangeArrowheads="1"/>
            </p:cNvSpPr>
            <p:nvPr/>
          </p:nvSpPr>
          <p:spPr bwMode="auto">
            <a:xfrm>
              <a:off x="1451" y="229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5" name="Oval 630"/>
            <p:cNvSpPr>
              <a:spLocks noChangeArrowheads="1"/>
            </p:cNvSpPr>
            <p:nvPr/>
          </p:nvSpPr>
          <p:spPr bwMode="auto">
            <a:xfrm rot="10800000">
              <a:off x="1407" y="244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6" name="Oval 631"/>
            <p:cNvSpPr>
              <a:spLocks noChangeArrowheads="1"/>
            </p:cNvSpPr>
            <p:nvPr/>
          </p:nvSpPr>
          <p:spPr bwMode="auto">
            <a:xfrm rot="10800000">
              <a:off x="1407" y="240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7" name="Oval 632"/>
            <p:cNvSpPr>
              <a:spLocks noChangeArrowheads="1"/>
            </p:cNvSpPr>
            <p:nvPr/>
          </p:nvSpPr>
          <p:spPr bwMode="auto">
            <a:xfrm>
              <a:off x="1408" y="232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8" name="Oval 633"/>
            <p:cNvSpPr>
              <a:spLocks noChangeArrowheads="1"/>
            </p:cNvSpPr>
            <p:nvPr/>
          </p:nvSpPr>
          <p:spPr bwMode="auto">
            <a:xfrm>
              <a:off x="1408" y="234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39" name="Oval 634"/>
            <p:cNvSpPr>
              <a:spLocks noChangeArrowheads="1"/>
            </p:cNvSpPr>
            <p:nvPr/>
          </p:nvSpPr>
          <p:spPr bwMode="auto">
            <a:xfrm>
              <a:off x="1408" y="2251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0" name="Oval 635"/>
            <p:cNvSpPr>
              <a:spLocks noChangeArrowheads="1"/>
            </p:cNvSpPr>
            <p:nvPr/>
          </p:nvSpPr>
          <p:spPr bwMode="auto">
            <a:xfrm rot="10800000">
              <a:off x="1383" y="240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1" name="Oval 636"/>
            <p:cNvSpPr>
              <a:spLocks noChangeArrowheads="1"/>
            </p:cNvSpPr>
            <p:nvPr/>
          </p:nvSpPr>
          <p:spPr bwMode="auto">
            <a:xfrm rot="10800000">
              <a:off x="1383" y="235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2" name="Oval 637"/>
            <p:cNvSpPr>
              <a:spLocks noChangeArrowheads="1"/>
            </p:cNvSpPr>
            <p:nvPr/>
          </p:nvSpPr>
          <p:spPr bwMode="auto">
            <a:xfrm>
              <a:off x="1383" y="2280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3" name="Oval 638"/>
            <p:cNvSpPr>
              <a:spLocks noChangeArrowheads="1"/>
            </p:cNvSpPr>
            <p:nvPr/>
          </p:nvSpPr>
          <p:spPr bwMode="auto">
            <a:xfrm>
              <a:off x="1383" y="2297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4" name="Oval 639"/>
            <p:cNvSpPr>
              <a:spLocks noChangeArrowheads="1"/>
            </p:cNvSpPr>
            <p:nvPr/>
          </p:nvSpPr>
          <p:spPr bwMode="auto">
            <a:xfrm>
              <a:off x="1383" y="2206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5" name="Oval 640"/>
            <p:cNvSpPr>
              <a:spLocks noChangeArrowheads="1"/>
            </p:cNvSpPr>
            <p:nvPr/>
          </p:nvSpPr>
          <p:spPr bwMode="auto">
            <a:xfrm>
              <a:off x="1444" y="1842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6" name="Oval 641"/>
            <p:cNvSpPr>
              <a:spLocks noChangeArrowheads="1"/>
            </p:cNvSpPr>
            <p:nvPr/>
          </p:nvSpPr>
          <p:spPr bwMode="auto">
            <a:xfrm>
              <a:off x="1444" y="1253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7" name="Oval 642"/>
            <p:cNvSpPr>
              <a:spLocks noChangeArrowheads="1"/>
            </p:cNvSpPr>
            <p:nvPr/>
          </p:nvSpPr>
          <p:spPr bwMode="auto">
            <a:xfrm>
              <a:off x="1444" y="152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48" name="Oval 643"/>
            <p:cNvSpPr>
              <a:spLocks noChangeArrowheads="1"/>
            </p:cNvSpPr>
            <p:nvPr/>
          </p:nvSpPr>
          <p:spPr bwMode="auto">
            <a:xfrm>
              <a:off x="1444" y="1655"/>
              <a:ext cx="46" cy="4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149" name="Group 696"/>
          <p:cNvGrpSpPr>
            <a:grpSpLocks/>
          </p:cNvGrpSpPr>
          <p:nvPr/>
        </p:nvGrpSpPr>
        <p:grpSpPr bwMode="auto">
          <a:xfrm>
            <a:off x="1736726" y="1376363"/>
            <a:ext cx="6805613" cy="4824412"/>
            <a:chOff x="1042" y="891"/>
            <a:chExt cx="4287" cy="3039"/>
          </a:xfrm>
        </p:grpSpPr>
        <p:sp>
          <p:nvSpPr>
            <p:cNvPr id="150" name="Line 694"/>
            <p:cNvSpPr>
              <a:spLocks noChangeShapeType="1"/>
            </p:cNvSpPr>
            <p:nvPr/>
          </p:nvSpPr>
          <p:spPr bwMode="auto">
            <a:xfrm rot="16200000" flipH="1">
              <a:off x="1303" y="2408"/>
              <a:ext cx="3039" cy="5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51" name="Oval 672"/>
            <p:cNvSpPr>
              <a:spLocks noChangeArrowheads="1"/>
            </p:cNvSpPr>
            <p:nvPr/>
          </p:nvSpPr>
          <p:spPr bwMode="auto">
            <a:xfrm>
              <a:off x="1042" y="983"/>
              <a:ext cx="408" cy="2903"/>
            </a:xfrm>
            <a:prstGeom prst="ellipse">
              <a:avLst/>
            </a:prstGeom>
            <a:noFill/>
            <a:ln w="28575">
              <a:solidFill>
                <a:srgbClr val="FF00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 sz="2000" b="1" kern="0">
                <a:solidFill>
                  <a:srgbClr val="000000"/>
                </a:solidFill>
              </a:endParaRPr>
            </a:p>
          </p:txBody>
        </p:sp>
        <p:grpSp>
          <p:nvGrpSpPr>
            <p:cNvPr id="152" name="Group 656"/>
            <p:cNvGrpSpPr>
              <a:grpSpLocks/>
            </p:cNvGrpSpPr>
            <p:nvPr/>
          </p:nvGrpSpPr>
          <p:grpSpPr bwMode="auto">
            <a:xfrm>
              <a:off x="2562" y="953"/>
              <a:ext cx="1104" cy="2858"/>
              <a:chOff x="2619" y="1117"/>
              <a:chExt cx="1104" cy="2858"/>
            </a:xfrm>
          </p:grpSpPr>
          <p:sp>
            <p:nvSpPr>
              <p:cNvPr id="157" name="Rectangle 657"/>
              <p:cNvSpPr>
                <a:spLocks noChangeArrowheads="1"/>
              </p:cNvSpPr>
              <p:nvPr/>
            </p:nvSpPr>
            <p:spPr bwMode="auto">
              <a:xfrm>
                <a:off x="3195" y="1117"/>
                <a:ext cx="528" cy="285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/>
              <a:lstStyle/>
              <a:p>
                <a:pPr eaLnBrk="0" hangingPunct="0">
                  <a:lnSpc>
                    <a:spcPct val="170000"/>
                  </a:lnSpc>
                  <a:defRPr/>
                </a:pPr>
                <a:r>
                  <a:rPr lang="en-US" sz="1600" b="1" kern="0">
                    <a:solidFill>
                      <a:srgbClr val="000000"/>
                    </a:solidFill>
                  </a:rPr>
                  <a:t>0 %</a:t>
                </a:r>
                <a:br>
                  <a:rPr lang="en-US" sz="1600" b="1" kern="0">
                    <a:solidFill>
                      <a:srgbClr val="000000"/>
                    </a:solidFill>
                  </a:rPr>
                </a:br>
                <a:r>
                  <a:rPr lang="en-US" sz="1600" b="1" kern="0">
                    <a:solidFill>
                      <a:srgbClr val="000000"/>
                    </a:solidFill>
                  </a:rPr>
                  <a:t>5.0 %</a:t>
                </a:r>
                <a:br>
                  <a:rPr lang="en-US" sz="1600" b="1" kern="0">
                    <a:solidFill>
                      <a:srgbClr val="000000"/>
                    </a:solidFill>
                  </a:rPr>
                </a:br>
                <a:r>
                  <a:rPr lang="en-US" sz="1400" b="1" kern="0">
                    <a:solidFill>
                      <a:srgbClr val="000000"/>
                    </a:solidFill>
                  </a:rPr>
                  <a:t/>
                </a:r>
                <a:br>
                  <a:rPr lang="en-US" sz="1400" b="1" kern="0">
                    <a:solidFill>
                      <a:srgbClr val="000000"/>
                    </a:solidFill>
                  </a:rPr>
                </a:br>
                <a:r>
                  <a:rPr lang="en-US" sz="1600" b="1" kern="0">
                    <a:solidFill>
                      <a:srgbClr val="000000"/>
                    </a:solidFill>
                  </a:rPr>
                  <a:t>25 %</a:t>
                </a:r>
                <a:br>
                  <a:rPr lang="en-US" sz="1600" b="1" kern="0">
                    <a:solidFill>
                      <a:srgbClr val="000000"/>
                    </a:solidFill>
                  </a:rPr>
                </a:br>
                <a:r>
                  <a:rPr lang="en-US" sz="1600" b="1" kern="0">
                    <a:solidFill>
                      <a:srgbClr val="000000"/>
                    </a:solidFill>
                  </a:rPr>
                  <a:t/>
                </a:r>
                <a:br>
                  <a:rPr lang="en-US" sz="1600" b="1" kern="0">
                    <a:solidFill>
                      <a:srgbClr val="000000"/>
                    </a:solidFill>
                  </a:rPr>
                </a:br>
                <a:r>
                  <a:rPr lang="en-US" sz="1600" b="1" kern="0">
                    <a:solidFill>
                      <a:srgbClr val="000000"/>
                    </a:solidFill>
                  </a:rPr>
                  <a:t>50 %</a:t>
                </a:r>
                <a:br>
                  <a:rPr lang="en-US" sz="1600" b="1" kern="0">
                    <a:solidFill>
                      <a:srgbClr val="000000"/>
                    </a:solidFill>
                  </a:rPr>
                </a:br>
                <a:r>
                  <a:rPr lang="en-US" sz="1600" b="1" kern="0">
                    <a:solidFill>
                      <a:srgbClr val="000000"/>
                    </a:solidFill>
                  </a:rPr>
                  <a:t/>
                </a:r>
                <a:br>
                  <a:rPr lang="en-US" sz="1600" b="1" kern="0">
                    <a:solidFill>
                      <a:srgbClr val="000000"/>
                    </a:solidFill>
                  </a:rPr>
                </a:br>
                <a:r>
                  <a:rPr lang="en-US" sz="1600" b="1" kern="0">
                    <a:solidFill>
                      <a:srgbClr val="000000"/>
                    </a:solidFill>
                  </a:rPr>
                  <a:t>75 %</a:t>
                </a:r>
                <a:br>
                  <a:rPr lang="en-US" sz="1600" b="1" kern="0">
                    <a:solidFill>
                      <a:srgbClr val="000000"/>
                    </a:solidFill>
                  </a:rPr>
                </a:br>
                <a:r>
                  <a:rPr lang="en-US" sz="1400" b="1" kern="0">
                    <a:solidFill>
                      <a:srgbClr val="000000"/>
                    </a:solidFill>
                  </a:rPr>
                  <a:t/>
                </a:r>
                <a:br>
                  <a:rPr lang="en-US" sz="1400" b="1" kern="0">
                    <a:solidFill>
                      <a:srgbClr val="000000"/>
                    </a:solidFill>
                  </a:rPr>
                </a:br>
                <a:r>
                  <a:rPr lang="en-US" sz="1600" b="1" kern="0">
                    <a:solidFill>
                      <a:srgbClr val="000000"/>
                    </a:solidFill>
                  </a:rPr>
                  <a:t>95 %</a:t>
                </a:r>
                <a:br>
                  <a:rPr lang="en-US" sz="1600" b="1" kern="0">
                    <a:solidFill>
                      <a:srgbClr val="000000"/>
                    </a:solidFill>
                  </a:rPr>
                </a:br>
                <a:r>
                  <a:rPr lang="en-US" sz="1600" b="1" kern="0">
                    <a:solidFill>
                      <a:srgbClr val="000000"/>
                    </a:solidFill>
                  </a:rPr>
                  <a:t>100 %</a:t>
                </a:r>
              </a:p>
            </p:txBody>
          </p:sp>
          <p:sp>
            <p:nvSpPr>
              <p:cNvPr id="158" name="Line 658"/>
              <p:cNvSpPr>
                <a:spLocks noChangeShapeType="1"/>
              </p:cNvSpPr>
              <p:nvPr/>
            </p:nvSpPr>
            <p:spPr bwMode="auto">
              <a:xfrm>
                <a:off x="2620" y="1298"/>
                <a:ext cx="52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ZA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Line 659"/>
              <p:cNvSpPr>
                <a:spLocks noChangeShapeType="1"/>
              </p:cNvSpPr>
              <p:nvPr/>
            </p:nvSpPr>
            <p:spPr bwMode="auto">
              <a:xfrm rot="10800000">
                <a:off x="2619" y="3884"/>
                <a:ext cx="52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ZA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Line 660"/>
              <p:cNvSpPr>
                <a:spLocks noChangeShapeType="1"/>
              </p:cNvSpPr>
              <p:nvPr/>
            </p:nvSpPr>
            <p:spPr bwMode="auto">
              <a:xfrm>
                <a:off x="2620" y="1570"/>
                <a:ext cx="52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ZA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Line 661"/>
              <p:cNvSpPr>
                <a:spLocks noChangeShapeType="1"/>
              </p:cNvSpPr>
              <p:nvPr/>
            </p:nvSpPr>
            <p:spPr bwMode="auto">
              <a:xfrm flipH="1" flipV="1">
                <a:off x="2880" y="1570"/>
                <a:ext cx="0" cy="49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ZA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Line 662"/>
              <p:cNvSpPr>
                <a:spLocks noChangeShapeType="1"/>
              </p:cNvSpPr>
              <p:nvPr/>
            </p:nvSpPr>
            <p:spPr bwMode="auto">
              <a:xfrm rot="10800000">
                <a:off x="2619" y="3606"/>
                <a:ext cx="52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ZA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Line 663"/>
              <p:cNvSpPr>
                <a:spLocks noChangeShapeType="1"/>
              </p:cNvSpPr>
              <p:nvPr/>
            </p:nvSpPr>
            <p:spPr bwMode="auto">
              <a:xfrm flipV="1">
                <a:off x="2880" y="3113"/>
                <a:ext cx="0" cy="49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ZA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Rectangle 664"/>
              <p:cNvSpPr>
                <a:spLocks noChangeArrowheads="1"/>
              </p:cNvSpPr>
              <p:nvPr/>
            </p:nvSpPr>
            <p:spPr bwMode="auto">
              <a:xfrm>
                <a:off x="2620" y="2069"/>
                <a:ext cx="527" cy="541"/>
              </a:xfrm>
              <a:prstGeom prst="rect">
                <a:avLst/>
              </a:prstGeom>
              <a:solidFill>
                <a:srgbClr val="EAEAEA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ZA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Rectangle 665"/>
              <p:cNvSpPr>
                <a:spLocks noChangeArrowheads="1"/>
              </p:cNvSpPr>
              <p:nvPr/>
            </p:nvSpPr>
            <p:spPr bwMode="auto">
              <a:xfrm>
                <a:off x="2620" y="2610"/>
                <a:ext cx="527" cy="503"/>
              </a:xfrm>
              <a:prstGeom prst="rect">
                <a:avLst/>
              </a:prstGeom>
              <a:solidFill>
                <a:srgbClr val="FF0033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ZA" b="1" kern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53" name="AutoShape 674"/>
            <p:cNvCxnSpPr>
              <a:cxnSpLocks noChangeShapeType="1"/>
              <a:stCxn id="155" idx="1"/>
              <a:endCxn id="154" idx="1"/>
            </p:cNvCxnSpPr>
            <p:nvPr/>
          </p:nvCxnSpPr>
          <p:spPr bwMode="auto">
            <a:xfrm flipH="1">
              <a:off x="4068" y="2412"/>
              <a:ext cx="254" cy="0"/>
            </a:xfrm>
            <a:prstGeom prst="straightConnector1">
              <a:avLst/>
            </a:prstGeom>
            <a:noFill/>
            <a:ln w="28575">
              <a:solidFill>
                <a:srgbClr val="FF0033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4" name="AutoShape 675"/>
            <p:cNvSpPr>
              <a:spLocks/>
            </p:cNvSpPr>
            <p:nvPr/>
          </p:nvSpPr>
          <p:spPr bwMode="auto">
            <a:xfrm>
              <a:off x="3832" y="1074"/>
              <a:ext cx="227" cy="2676"/>
            </a:xfrm>
            <a:prstGeom prst="rightBrace">
              <a:avLst>
                <a:gd name="adj1" fmla="val 98238"/>
                <a:gd name="adj2" fmla="val 50000"/>
              </a:avLst>
            </a:prstGeom>
            <a:noFill/>
            <a:ln w="28575">
              <a:solidFill>
                <a:srgbClr val="FF00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  <p:sp>
          <p:nvSpPr>
            <p:cNvPr id="155" name="Rectangle 680"/>
            <p:cNvSpPr>
              <a:spLocks noChangeArrowheads="1"/>
            </p:cNvSpPr>
            <p:nvPr/>
          </p:nvSpPr>
          <p:spPr bwMode="auto">
            <a:xfrm>
              <a:off x="4331" y="2162"/>
              <a:ext cx="998" cy="499"/>
            </a:xfrm>
            <a:prstGeom prst="rect">
              <a:avLst/>
            </a:prstGeom>
            <a:solidFill>
              <a:srgbClr val="FFFF00">
                <a:alpha val="59999"/>
              </a:srgbClr>
            </a:solidFill>
            <a:ln w="28575">
              <a:solidFill>
                <a:srgbClr val="FF00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GB" sz="1200" b="1" kern="0">
                  <a:solidFill>
                    <a:srgbClr val="000000"/>
                  </a:solidFill>
                </a:rPr>
                <a:t>Percentage of sequence results exceeding given value</a:t>
              </a:r>
            </a:p>
          </p:txBody>
        </p:sp>
        <p:sp>
          <p:nvSpPr>
            <p:cNvPr id="156" name="AutoShape 681"/>
            <p:cNvSpPr>
              <a:spLocks noChangeArrowheads="1"/>
            </p:cNvSpPr>
            <p:nvPr/>
          </p:nvSpPr>
          <p:spPr bwMode="auto">
            <a:xfrm rot="5400000">
              <a:off x="1874" y="1927"/>
              <a:ext cx="288" cy="997"/>
            </a:xfrm>
            <a:prstGeom prst="upArrow">
              <a:avLst>
                <a:gd name="adj1" fmla="val 50000"/>
                <a:gd name="adj2" fmla="val 86545"/>
              </a:avLst>
            </a:prstGeom>
            <a:solidFill>
              <a:srgbClr val="FF0033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ZA" b="1" ker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973" y="1924336"/>
            <a:ext cx="774442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000" b="1" dirty="0" smtClean="0"/>
              <a:t>98% assurance of supply</a:t>
            </a:r>
          </a:p>
          <a:p>
            <a:pPr algn="ctr"/>
            <a:r>
              <a:rPr lang="en-ZA" sz="4000" b="1" dirty="0" smtClean="0"/>
              <a:t>=</a:t>
            </a:r>
          </a:p>
          <a:p>
            <a:pPr algn="ctr"/>
            <a:r>
              <a:rPr lang="en-ZA" sz="4000" b="1" dirty="0" smtClean="0"/>
              <a:t>2% risk of non-supply</a:t>
            </a:r>
          </a:p>
          <a:p>
            <a:pPr algn="ctr"/>
            <a:r>
              <a:rPr lang="en-ZA" sz="4000" b="1" dirty="0" smtClean="0"/>
              <a:t>=</a:t>
            </a:r>
          </a:p>
          <a:p>
            <a:pPr algn="ctr"/>
            <a:r>
              <a:rPr lang="en-ZA" sz="4000" b="1" dirty="0" smtClean="0"/>
              <a:t>1 in 50 year recurrence interval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63116" y="199067"/>
            <a:ext cx="7772400" cy="61259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b="1" dirty="0" smtClean="0">
                <a:solidFill>
                  <a:schemeClr val="accent3">
                    <a:lumMod val="75000"/>
                  </a:schemeClr>
                </a:solidFill>
              </a:rPr>
              <a:t>Typical Urban criteria</a:t>
            </a:r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16468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924" cy="29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3308" y="3172666"/>
            <a:ext cx="356328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/>
              <a:t>No restriction rule in place</a:t>
            </a:r>
            <a:endParaRPr lang="en-ZA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864" y="3870000"/>
            <a:ext cx="4547118" cy="298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033" y="3870000"/>
            <a:ext cx="4547118" cy="298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033" y="0"/>
            <a:ext cx="4547118" cy="298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8704" y="513896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2% Risk of non-supply</a:t>
            </a:r>
            <a:endParaRPr lang="en-ZA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402006" y="883228"/>
            <a:ext cx="976194" cy="27247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72770" y="2929156"/>
            <a:ext cx="380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98% Exceedance probability of storage</a:t>
            </a:r>
            <a:endParaRPr lang="en-ZA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570270" y="3307657"/>
            <a:ext cx="120543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9446" y="0"/>
            <a:ext cx="24114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 smtClean="0"/>
              <a:t>Bushbuckridge Supply</a:t>
            </a:r>
            <a:endParaRPr lang="en-Z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39184" y="-1"/>
            <a:ext cx="13059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Inyaka</a:t>
            </a:r>
            <a:r>
              <a:rPr lang="en-ZA" b="1" dirty="0" smtClean="0"/>
              <a:t> Dam</a:t>
            </a:r>
            <a:endParaRPr lang="en-Z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-32864" y="3870000"/>
            <a:ext cx="15422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Hoxani</a:t>
            </a:r>
            <a:r>
              <a:rPr lang="en-ZA" b="1" dirty="0" smtClean="0"/>
              <a:t> Supply</a:t>
            </a:r>
            <a:endParaRPr lang="en-Z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04320" y="3888339"/>
            <a:ext cx="1528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Marite</a:t>
            </a:r>
            <a:r>
              <a:rPr lang="en-ZA" b="1" dirty="0" smtClean="0"/>
              <a:t> Supply</a:t>
            </a:r>
            <a:endParaRPr lang="en-Z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01126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50</a:t>
            </a:r>
            <a:endParaRPr lang="en-ZA" dirty="0"/>
          </a:p>
        </p:txBody>
      </p:sp>
      <p:sp>
        <p:nvSpPr>
          <p:cNvPr id="23" name="TextBox 22"/>
          <p:cNvSpPr txBox="1"/>
          <p:nvPr/>
        </p:nvSpPr>
        <p:spPr>
          <a:xfrm>
            <a:off x="4660091" y="369331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150</a:t>
            </a:r>
            <a:endParaRPr lang="en-ZA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424313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</a:t>
            </a:r>
            <a:endParaRPr lang="en-ZA" dirty="0"/>
          </a:p>
        </p:txBody>
      </p:sp>
      <p:sp>
        <p:nvSpPr>
          <p:cNvPr id="25" name="TextBox 24"/>
          <p:cNvSpPr txBox="1"/>
          <p:nvPr/>
        </p:nvSpPr>
        <p:spPr>
          <a:xfrm>
            <a:off x="4663079" y="4146569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5</a:t>
            </a:r>
            <a:endParaRPr lang="en-ZA" dirty="0"/>
          </a:p>
        </p:txBody>
      </p:sp>
      <p:sp>
        <p:nvSpPr>
          <p:cNvPr id="26" name="TextBox 25"/>
          <p:cNvSpPr txBox="1"/>
          <p:nvPr/>
        </p:nvSpPr>
        <p:spPr>
          <a:xfrm>
            <a:off x="91158" y="250628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2018</a:t>
            </a:r>
            <a:endParaRPr lang="en-ZA" dirty="0"/>
          </a:p>
        </p:txBody>
      </p:sp>
      <p:sp>
        <p:nvSpPr>
          <p:cNvPr id="27" name="TextBox 26"/>
          <p:cNvSpPr txBox="1"/>
          <p:nvPr/>
        </p:nvSpPr>
        <p:spPr>
          <a:xfrm>
            <a:off x="3932441" y="250628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2040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734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64" y="3877692"/>
            <a:ext cx="4547118" cy="298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882" y="3877692"/>
            <a:ext cx="4547118" cy="29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864" y="0"/>
            <a:ext cx="4547118" cy="298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033" y="0"/>
            <a:ext cx="4547118" cy="29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4092" y="-12700"/>
            <a:ext cx="306173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/>
              <a:t>Including BTP Capacity</a:t>
            </a:r>
            <a:endParaRPr lang="en-ZA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59456" y="3562952"/>
            <a:ext cx="309956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/>
              <a:t>Excluding BTP Capacity</a:t>
            </a:r>
            <a:endParaRPr lang="en-ZA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2137" y="4094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2025</a:t>
            </a:r>
            <a:endParaRPr lang="en-Z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852382" y="4503761"/>
            <a:ext cx="614149" cy="17742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40695" y="431100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2037</a:t>
            </a:r>
            <a:endParaRPr lang="en-ZA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7401" y="594099"/>
            <a:ext cx="563739" cy="41936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9446" y="0"/>
            <a:ext cx="24114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 smtClean="0"/>
              <a:t>Bushbuckridge Supply</a:t>
            </a:r>
            <a:endParaRPr lang="en-ZA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39184" y="-1"/>
            <a:ext cx="13059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Inyaka</a:t>
            </a:r>
            <a:r>
              <a:rPr lang="en-ZA" b="1" dirty="0" smtClean="0"/>
              <a:t> Dam</a:t>
            </a:r>
            <a:endParaRPr lang="en-ZA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32864" y="3839514"/>
            <a:ext cx="24114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 smtClean="0"/>
              <a:t>Bushbuckridge Supply</a:t>
            </a:r>
            <a:endParaRPr lang="en-Z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815766" y="3839513"/>
            <a:ext cx="13059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Inyaka</a:t>
            </a:r>
            <a:r>
              <a:rPr lang="en-ZA" b="1" dirty="0" smtClean="0"/>
              <a:t> Dam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0224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0" y="-12700"/>
            <a:ext cx="4547118" cy="29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882" y="0"/>
            <a:ext cx="4547118" cy="29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0709" y="3194243"/>
            <a:ext cx="33084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/>
              <a:t>Including restriction rule</a:t>
            </a:r>
            <a:endParaRPr lang="en-ZA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52524" y="2929690"/>
            <a:ext cx="216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Dam 60% = 10% restrict</a:t>
            </a:r>
            <a:endParaRPr lang="en-ZA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652524" y="3237428"/>
            <a:ext cx="216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Dam 40% = 20% restrict</a:t>
            </a:r>
            <a:endParaRPr lang="en-ZA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652524" y="3553241"/>
            <a:ext cx="216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Dam 20% = 30% restrict</a:t>
            </a:r>
            <a:endParaRPr lang="en-ZA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962709" y="2210560"/>
            <a:ext cx="13383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400" dirty="0" smtClean="0"/>
              <a:t>Unused Storage</a:t>
            </a:r>
            <a:endParaRPr lang="en-ZA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882" y="3883270"/>
            <a:ext cx="4547118" cy="298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3270"/>
            <a:ext cx="4547118" cy="29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9446" y="0"/>
            <a:ext cx="24114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 smtClean="0"/>
              <a:t>Bushbuckridge Supply</a:t>
            </a:r>
            <a:endParaRPr lang="en-ZA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39184" y="-1"/>
            <a:ext cx="13059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Inyaka</a:t>
            </a:r>
            <a:r>
              <a:rPr lang="en-ZA" b="1" dirty="0" smtClean="0"/>
              <a:t> Dam</a:t>
            </a:r>
            <a:endParaRPr lang="en-Z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-32864" y="3870000"/>
            <a:ext cx="15422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Hoxani</a:t>
            </a:r>
            <a:r>
              <a:rPr lang="en-ZA" b="1" dirty="0" smtClean="0"/>
              <a:t> Supply</a:t>
            </a:r>
            <a:endParaRPr lang="en-Z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04320" y="3888339"/>
            <a:ext cx="1528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Marite</a:t>
            </a:r>
            <a:r>
              <a:rPr lang="en-ZA" b="1" dirty="0" smtClean="0"/>
              <a:t> Supply</a:t>
            </a:r>
            <a:endParaRPr lang="en-Z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337626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50</a:t>
            </a:r>
            <a:endParaRPr lang="en-ZA" dirty="0"/>
          </a:p>
        </p:txBody>
      </p:sp>
      <p:sp>
        <p:nvSpPr>
          <p:cNvPr id="22" name="TextBox 21"/>
          <p:cNvSpPr txBox="1"/>
          <p:nvPr/>
        </p:nvSpPr>
        <p:spPr>
          <a:xfrm>
            <a:off x="4660091" y="178831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150</a:t>
            </a:r>
            <a:endParaRPr lang="en-ZA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424313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</a:t>
            </a:r>
            <a:endParaRPr lang="en-ZA" dirty="0"/>
          </a:p>
        </p:txBody>
      </p:sp>
      <p:sp>
        <p:nvSpPr>
          <p:cNvPr id="24" name="TextBox 23"/>
          <p:cNvSpPr txBox="1"/>
          <p:nvPr/>
        </p:nvSpPr>
        <p:spPr>
          <a:xfrm>
            <a:off x="4663079" y="4146569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5</a:t>
            </a:r>
            <a:endParaRPr lang="en-ZA" dirty="0"/>
          </a:p>
        </p:txBody>
      </p:sp>
      <p:sp>
        <p:nvSpPr>
          <p:cNvPr id="25" name="TextBox 24"/>
          <p:cNvSpPr txBox="1"/>
          <p:nvPr/>
        </p:nvSpPr>
        <p:spPr>
          <a:xfrm>
            <a:off x="91158" y="250628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2018</a:t>
            </a:r>
            <a:endParaRPr lang="en-ZA" dirty="0"/>
          </a:p>
        </p:txBody>
      </p:sp>
      <p:sp>
        <p:nvSpPr>
          <p:cNvPr id="26" name="TextBox 25"/>
          <p:cNvSpPr txBox="1"/>
          <p:nvPr/>
        </p:nvSpPr>
        <p:spPr>
          <a:xfrm>
            <a:off x="3932441" y="250628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2040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09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012"/>
            <a:ext cx="9144000" cy="6015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421" y="57730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2002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7356144" y="57730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2019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33" y="3036627"/>
            <a:ext cx="4164198" cy="27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Sabie-Sand: Summary</a:t>
            </a:r>
            <a:endParaRPr lang="en-ZA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7720" y="814928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Bushbuckridge Transfer Pipeline capacity restricts users from year 2025 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Resource sufficient to meet growing requirements and EWR up till 2037 (excluding restrictions)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Restriction Rule needs to be addressed as it is currently too strict and does not provide sufficient utilisation of resource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Recommend adaptive drought operating rules which dynamically change the reservoir level restriction trigger as water requirements increase over time </a:t>
            </a:r>
          </a:p>
        </p:txBody>
      </p:sp>
    </p:spTree>
    <p:extLst>
      <p:ext uri="{BB962C8B-B14F-4D97-AF65-F5344CB8AC3E}">
        <p14:creationId xmlns:p14="http://schemas.microsoft.com/office/powerpoint/2010/main" val="39883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997" y="0"/>
            <a:ext cx="7772400" cy="819809"/>
          </a:xfrm>
        </p:spPr>
        <p:txBody>
          <a:bodyPr anchor="ctr" anchorCtr="0">
            <a:normAutofit/>
          </a:bodyPr>
          <a:lstStyle/>
          <a:p>
            <a:pPr algn="l"/>
            <a:r>
              <a:rPr lang="en-US" sz="2800" b="1" cap="all" dirty="0">
                <a:solidFill>
                  <a:schemeClr val="accent3">
                    <a:lumMod val="75000"/>
                  </a:schemeClr>
                </a:solidFill>
                <a:latin typeface="Gill Sans"/>
                <a:ea typeface="+mn-ea"/>
                <a:cs typeface="Gill Sans"/>
              </a:rPr>
              <a:t>Outcomes of previous assignment</a:t>
            </a:r>
            <a:endParaRPr lang="en-ZA" sz="2800" b="1" cap="all" dirty="0">
              <a:solidFill>
                <a:schemeClr val="accent3">
                  <a:lumMod val="75000"/>
                </a:schemeClr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1435" y="580949"/>
            <a:ext cx="8319962" cy="5696102"/>
          </a:xfrm>
        </p:spPr>
        <p:txBody>
          <a:bodyPr/>
          <a:lstStyle/>
          <a:p>
            <a:pPr algn="l"/>
            <a:r>
              <a:rPr lang="en-ZA" sz="28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Options</a:t>
            </a:r>
            <a:r>
              <a:rPr lang="en-ZA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reconciling increasing water requirements with the current supply in the Crocodile and Sabie Catchments included: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Water Conservation and Demand Management (WC/WDM)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Removal of Invasive Alien Plants (IAPs)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Reallocation of water (pending DWS approval)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System Operating Rules for Primkop Dam and other upstream dams </a:t>
            </a:r>
            <a:r>
              <a:rPr lang="en-ZA" sz="28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(yield optimisation)</a:t>
            </a:r>
            <a:endParaRPr lang="en-ZA" sz="2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Groundwater development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Rain and fog harvesting</a:t>
            </a:r>
          </a:p>
        </p:txBody>
      </p:sp>
    </p:spTree>
    <p:extLst>
      <p:ext uri="{BB962C8B-B14F-4D97-AF65-F5344CB8AC3E}">
        <p14:creationId xmlns:p14="http://schemas.microsoft.com/office/powerpoint/2010/main" val="29718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Scenarios &amp; Results: Crocodile East</a:t>
            </a:r>
            <a:endParaRPr lang="en-ZA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7720" y="801280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With and without restriction rule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Kwena Dam </a:t>
            </a:r>
            <a:r>
              <a:rPr lang="en-ZA" sz="2600" dirty="0">
                <a:solidFill>
                  <a:prstClr val="black"/>
                </a:solidFill>
              </a:rPr>
              <a:t>Starting storage (May 2018): </a:t>
            </a:r>
            <a:r>
              <a:rPr lang="en-ZA" sz="2600" dirty="0" smtClean="0">
                <a:solidFill>
                  <a:prstClr val="black"/>
                </a:solidFill>
              </a:rPr>
              <a:t>75%</a:t>
            </a:r>
            <a:endParaRPr lang="en-ZA" sz="2600" dirty="0">
              <a:solidFill>
                <a:prstClr val="black"/>
              </a:solidFill>
            </a:endParaRP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Kwena Dam yield (IWAAS) including EWR: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" y="2880936"/>
            <a:ext cx="9116378" cy="21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547118" cy="298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35" y="0"/>
            <a:ext cx="4552965" cy="29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55" y="3243983"/>
            <a:ext cx="356328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/>
              <a:t>No restriction rule in place</a:t>
            </a:r>
            <a:endParaRPr lang="en-ZA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84497" y="2988000"/>
            <a:ext cx="2804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Dam fails at 75% probability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870000"/>
            <a:ext cx="4547118" cy="29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23964" y="5792036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2% risk of non supply</a:t>
            </a:r>
            <a:endParaRPr lang="en-Z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949642" y="5415101"/>
            <a:ext cx="225227" cy="5616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882" y="3870000"/>
            <a:ext cx="4547118" cy="298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0508" y="5415101"/>
            <a:ext cx="30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Supplied better, own resources</a:t>
            </a:r>
            <a:endParaRPr lang="en-ZA" dirty="0"/>
          </a:p>
        </p:txBody>
      </p:sp>
      <p:sp>
        <p:nvSpPr>
          <p:cNvPr id="19" name="TextBox 18"/>
          <p:cNvSpPr txBox="1"/>
          <p:nvPr/>
        </p:nvSpPr>
        <p:spPr>
          <a:xfrm>
            <a:off x="-9446" y="0"/>
            <a:ext cx="27253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 smtClean="0"/>
              <a:t>Crocodile Irrigation Supply</a:t>
            </a:r>
            <a:endParaRPr lang="en-Z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839184" y="-1"/>
            <a:ext cx="1324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smtClean="0"/>
              <a:t>Kwena Dam</a:t>
            </a:r>
            <a:endParaRPr lang="en-Z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-20164" y="3870000"/>
            <a:ext cx="35910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Mbombela</a:t>
            </a:r>
            <a:r>
              <a:rPr lang="en-ZA" b="1" dirty="0" smtClean="0"/>
              <a:t> (Nelspruit WTW) Supply</a:t>
            </a:r>
            <a:endParaRPr lang="en-ZA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100996" y="3815700"/>
            <a:ext cx="20071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smtClean="0"/>
              <a:t>White River Supply</a:t>
            </a:r>
            <a:endParaRPr lang="en-ZA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-65276" y="533684"/>
            <a:ext cx="5492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300</a:t>
            </a:r>
            <a:endParaRPr lang="en-ZA" dirty="0"/>
          </a:p>
        </p:txBody>
      </p:sp>
      <p:sp>
        <p:nvSpPr>
          <p:cNvPr id="24" name="TextBox 23"/>
          <p:cNvSpPr txBox="1"/>
          <p:nvPr/>
        </p:nvSpPr>
        <p:spPr>
          <a:xfrm>
            <a:off x="4625714" y="271223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180</a:t>
            </a:r>
            <a:endParaRPr lang="en-ZA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424313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30</a:t>
            </a:r>
            <a:endParaRPr lang="en-ZA" dirty="0"/>
          </a:p>
        </p:txBody>
      </p:sp>
      <p:sp>
        <p:nvSpPr>
          <p:cNvPr id="26" name="TextBox 25"/>
          <p:cNvSpPr txBox="1"/>
          <p:nvPr/>
        </p:nvSpPr>
        <p:spPr>
          <a:xfrm>
            <a:off x="4663079" y="41465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12</a:t>
            </a:r>
            <a:endParaRPr lang="en-ZA" dirty="0"/>
          </a:p>
        </p:txBody>
      </p:sp>
      <p:sp>
        <p:nvSpPr>
          <p:cNvPr id="27" name="TextBox 26"/>
          <p:cNvSpPr txBox="1"/>
          <p:nvPr/>
        </p:nvSpPr>
        <p:spPr>
          <a:xfrm>
            <a:off x="91158" y="250628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2018</a:t>
            </a:r>
            <a:endParaRPr lang="en-ZA" dirty="0"/>
          </a:p>
        </p:txBody>
      </p:sp>
      <p:sp>
        <p:nvSpPr>
          <p:cNvPr id="28" name="TextBox 27"/>
          <p:cNvSpPr txBox="1"/>
          <p:nvPr/>
        </p:nvSpPr>
        <p:spPr>
          <a:xfrm>
            <a:off x="3932441" y="250628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2040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48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8" y="-12700"/>
            <a:ext cx="4547118" cy="298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35" y="0"/>
            <a:ext cx="4554924" cy="29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994" y="3237984"/>
            <a:ext cx="33084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2400" b="1" dirty="0" smtClean="0"/>
              <a:t>Including restriction rule</a:t>
            </a:r>
            <a:endParaRPr lang="en-ZA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84497" y="2988000"/>
            <a:ext cx="189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Rule protects dam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88" y="3870000"/>
            <a:ext cx="4547118" cy="29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339" y="3870000"/>
            <a:ext cx="4547118" cy="298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47764" y="5957136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2% risk of non supply</a:t>
            </a:r>
            <a:endParaRPr lang="en-ZA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73442" y="5580201"/>
            <a:ext cx="225227" cy="5616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52524" y="2929690"/>
            <a:ext cx="216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Dam 70% = 35% restrict</a:t>
            </a:r>
            <a:endParaRPr lang="en-ZA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652524" y="3237428"/>
            <a:ext cx="216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Dam 55% = 60% restrict</a:t>
            </a:r>
            <a:endParaRPr lang="en-ZA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652524" y="3553241"/>
            <a:ext cx="2269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Dam 10% = 100% restrict</a:t>
            </a:r>
            <a:endParaRPr lang="en-ZA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-9446" y="0"/>
            <a:ext cx="27253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 smtClean="0"/>
              <a:t>Crocodile Irrigation Supply</a:t>
            </a:r>
            <a:endParaRPr lang="en-Z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39184" y="-1"/>
            <a:ext cx="1324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smtClean="0"/>
              <a:t>Kwena Dam</a:t>
            </a:r>
            <a:endParaRPr lang="en-ZA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20164" y="3870000"/>
            <a:ext cx="35910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err="1" smtClean="0"/>
              <a:t>Mbombela</a:t>
            </a:r>
            <a:r>
              <a:rPr lang="en-ZA" b="1" dirty="0" smtClean="0"/>
              <a:t> (Nelspruit WTW) Supply</a:t>
            </a:r>
            <a:endParaRPr lang="en-Z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32930" y="3891795"/>
            <a:ext cx="20071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b="1" dirty="0" smtClean="0"/>
              <a:t>White River Supply</a:t>
            </a:r>
            <a:endParaRPr lang="en-Z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-65276" y="533684"/>
            <a:ext cx="5492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300</a:t>
            </a:r>
            <a:endParaRPr lang="en-ZA" dirty="0"/>
          </a:p>
        </p:txBody>
      </p:sp>
      <p:sp>
        <p:nvSpPr>
          <p:cNvPr id="22" name="TextBox 21"/>
          <p:cNvSpPr txBox="1"/>
          <p:nvPr/>
        </p:nvSpPr>
        <p:spPr>
          <a:xfrm>
            <a:off x="4625714" y="271223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180</a:t>
            </a:r>
            <a:endParaRPr lang="en-ZA" dirty="0"/>
          </a:p>
        </p:txBody>
      </p:sp>
      <p:sp>
        <p:nvSpPr>
          <p:cNvPr id="23" name="TextBox 22"/>
          <p:cNvSpPr txBox="1"/>
          <p:nvPr/>
        </p:nvSpPr>
        <p:spPr>
          <a:xfrm>
            <a:off x="91158" y="250628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2018</a:t>
            </a:r>
            <a:endParaRPr lang="en-ZA" dirty="0"/>
          </a:p>
        </p:txBody>
      </p:sp>
      <p:sp>
        <p:nvSpPr>
          <p:cNvPr id="24" name="TextBox 23"/>
          <p:cNvSpPr txBox="1"/>
          <p:nvPr/>
        </p:nvSpPr>
        <p:spPr>
          <a:xfrm>
            <a:off x="3932441" y="250628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2040</a:t>
            </a:r>
            <a:endParaRPr lang="en-ZA" dirty="0"/>
          </a:p>
        </p:txBody>
      </p:sp>
      <p:sp>
        <p:nvSpPr>
          <p:cNvPr id="25" name="TextBox 24"/>
          <p:cNvSpPr txBox="1"/>
          <p:nvPr/>
        </p:nvSpPr>
        <p:spPr>
          <a:xfrm>
            <a:off x="4663079" y="41465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12</a:t>
            </a:r>
            <a:endParaRPr lang="en-ZA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424313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dirty="0" smtClean="0"/>
              <a:t>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822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Other Studies for Comparison</a:t>
            </a:r>
            <a:endParaRPr lang="en-ZA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7720" y="801280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err="1" smtClean="0">
                <a:solidFill>
                  <a:prstClr val="black"/>
                </a:solidFill>
              </a:rPr>
              <a:t>Inkomati</a:t>
            </a:r>
            <a:r>
              <a:rPr lang="en-ZA" sz="2600" dirty="0" smtClean="0">
                <a:solidFill>
                  <a:prstClr val="black"/>
                </a:solidFill>
              </a:rPr>
              <a:t> Water Management Area: Internal Strategic Perspective (ISP, 2004): 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Yield at 98% assurance of supply (1 in 50 year)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Crocodile system: 264 million m</a:t>
            </a:r>
            <a:r>
              <a:rPr lang="en-ZA" sz="2200" baseline="30000" dirty="0" smtClean="0">
                <a:solidFill>
                  <a:prstClr val="black"/>
                </a:solidFill>
              </a:rPr>
              <a:t>3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Requirements (2003 development level): 413 </a:t>
            </a:r>
            <a:r>
              <a:rPr lang="en-ZA" sz="2200" dirty="0">
                <a:solidFill>
                  <a:prstClr val="black"/>
                </a:solidFill>
              </a:rPr>
              <a:t>million m</a:t>
            </a:r>
            <a:r>
              <a:rPr lang="en-ZA" sz="2200" baseline="30000" dirty="0">
                <a:solidFill>
                  <a:prstClr val="black"/>
                </a:solidFill>
              </a:rPr>
              <a:t>3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Deficit: </a:t>
            </a:r>
            <a:r>
              <a:rPr lang="en-ZA" sz="2200" dirty="0">
                <a:solidFill>
                  <a:prstClr val="black"/>
                </a:solidFill>
              </a:rPr>
              <a:t>149 million </a:t>
            </a:r>
            <a:r>
              <a:rPr lang="en-ZA" sz="2200" dirty="0" smtClean="0">
                <a:solidFill>
                  <a:prstClr val="black"/>
                </a:solidFill>
              </a:rPr>
              <a:t>m</a:t>
            </a:r>
            <a:r>
              <a:rPr lang="en-ZA" sz="2200" baseline="30000" dirty="0" smtClean="0">
                <a:solidFill>
                  <a:prstClr val="black"/>
                </a:solidFill>
              </a:rPr>
              <a:t>3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>
                <a:solidFill>
                  <a:prstClr val="black"/>
                </a:solidFill>
              </a:rPr>
              <a:t>Progressive Realisation of the </a:t>
            </a:r>
            <a:r>
              <a:rPr lang="en-ZA" sz="2600" dirty="0" err="1">
                <a:solidFill>
                  <a:prstClr val="black"/>
                </a:solidFill>
              </a:rPr>
              <a:t>IncoMaputo</a:t>
            </a:r>
            <a:r>
              <a:rPr lang="en-ZA" sz="2600" dirty="0">
                <a:solidFill>
                  <a:prstClr val="black"/>
                </a:solidFill>
              </a:rPr>
              <a:t> </a:t>
            </a:r>
            <a:r>
              <a:rPr lang="en-ZA" sz="2600" dirty="0" smtClean="0">
                <a:solidFill>
                  <a:prstClr val="black"/>
                </a:solidFill>
              </a:rPr>
              <a:t>Agreement (PRIMA, 2011)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>
                <a:solidFill>
                  <a:prstClr val="black"/>
                </a:solidFill>
              </a:rPr>
              <a:t>Yield at </a:t>
            </a:r>
            <a:r>
              <a:rPr lang="en-ZA" sz="2200" dirty="0" smtClean="0">
                <a:solidFill>
                  <a:prstClr val="black"/>
                </a:solidFill>
              </a:rPr>
              <a:t>90% </a:t>
            </a:r>
            <a:r>
              <a:rPr lang="en-ZA" sz="2200" dirty="0">
                <a:solidFill>
                  <a:prstClr val="black"/>
                </a:solidFill>
              </a:rPr>
              <a:t>assurance of supply (1 in </a:t>
            </a:r>
            <a:r>
              <a:rPr lang="en-ZA" sz="2200" dirty="0" smtClean="0">
                <a:solidFill>
                  <a:prstClr val="black"/>
                </a:solidFill>
              </a:rPr>
              <a:t>10 </a:t>
            </a:r>
            <a:r>
              <a:rPr lang="en-ZA" sz="2200" dirty="0">
                <a:solidFill>
                  <a:prstClr val="black"/>
                </a:solidFill>
              </a:rPr>
              <a:t>year</a:t>
            </a:r>
            <a:r>
              <a:rPr lang="en-ZA" sz="2200" dirty="0" smtClean="0">
                <a:solidFill>
                  <a:prstClr val="black"/>
                </a:solidFill>
              </a:rPr>
              <a:t>)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 smtClean="0">
                <a:solidFill>
                  <a:prstClr val="black"/>
                </a:solidFill>
              </a:rPr>
              <a:t>Crocodile system: 446 </a:t>
            </a:r>
            <a:r>
              <a:rPr lang="en-ZA" sz="2200" dirty="0">
                <a:solidFill>
                  <a:prstClr val="black"/>
                </a:solidFill>
              </a:rPr>
              <a:t>million m</a:t>
            </a:r>
            <a:r>
              <a:rPr lang="en-ZA" sz="2200" baseline="30000" dirty="0">
                <a:solidFill>
                  <a:prstClr val="black"/>
                </a:solidFill>
              </a:rPr>
              <a:t>3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>
                <a:solidFill>
                  <a:prstClr val="black"/>
                </a:solidFill>
              </a:rPr>
              <a:t>Requirements: </a:t>
            </a:r>
            <a:r>
              <a:rPr lang="en-ZA" sz="2200" dirty="0" smtClean="0">
                <a:solidFill>
                  <a:prstClr val="black"/>
                </a:solidFill>
              </a:rPr>
              <a:t>557 </a:t>
            </a:r>
            <a:r>
              <a:rPr lang="en-ZA" sz="2200" dirty="0">
                <a:solidFill>
                  <a:prstClr val="black"/>
                </a:solidFill>
              </a:rPr>
              <a:t>million m</a:t>
            </a:r>
            <a:r>
              <a:rPr lang="en-ZA" sz="2200" baseline="30000" dirty="0">
                <a:solidFill>
                  <a:prstClr val="black"/>
                </a:solidFill>
              </a:rPr>
              <a:t>3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200" dirty="0">
                <a:solidFill>
                  <a:prstClr val="black"/>
                </a:solidFill>
              </a:rPr>
              <a:t>Deficit: </a:t>
            </a:r>
            <a:r>
              <a:rPr lang="en-ZA" sz="2200" dirty="0" smtClean="0">
                <a:solidFill>
                  <a:prstClr val="black"/>
                </a:solidFill>
              </a:rPr>
              <a:t>111 </a:t>
            </a:r>
            <a:r>
              <a:rPr lang="en-ZA" sz="2200" dirty="0">
                <a:solidFill>
                  <a:prstClr val="black"/>
                </a:solidFill>
              </a:rPr>
              <a:t>million m</a:t>
            </a:r>
            <a:r>
              <a:rPr lang="en-ZA" sz="2200" baseline="30000" dirty="0">
                <a:solidFill>
                  <a:prstClr val="black"/>
                </a:solidFill>
              </a:rPr>
              <a:t>3</a:t>
            </a:r>
          </a:p>
          <a:p>
            <a:pPr marL="798513" lvl="2" indent="-342900" algn="l">
              <a:spcBef>
                <a:spcPts val="1200"/>
              </a:spcBef>
              <a:buFont typeface="Arial" charset="0"/>
              <a:buChar char="•"/>
              <a:defRPr/>
            </a:pPr>
            <a:endParaRPr lang="en-ZA" sz="22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19906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Summary and Way forward</a:t>
            </a:r>
            <a:endParaRPr lang="en-ZA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7720" y="801280"/>
            <a:ext cx="8336280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Base results indicate the Crocodile system is in severe deficit 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Determine system yield availability and compare with previous studies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Test/recommend operating rules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Include interventions &amp; reassess risk of supply failure and quantify restrictions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600" dirty="0" smtClean="0">
                <a:solidFill>
                  <a:prstClr val="black"/>
                </a:solidFill>
              </a:rPr>
              <a:t>Produce annual water balance plots</a:t>
            </a:r>
          </a:p>
        </p:txBody>
      </p:sp>
    </p:spTree>
    <p:extLst>
      <p:ext uri="{BB962C8B-B14F-4D97-AF65-F5344CB8AC3E}">
        <p14:creationId xmlns:p14="http://schemas.microsoft.com/office/powerpoint/2010/main" val="41344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CONTINUATION OF WATER REQUIREMENTS AND AVAILABILITY RECONCILIATION STRATEGY FOR THE MBOMBELA MUNICIPAL AREA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(Crocodile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River System Reconciliation Strategy)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/>
              <a:t>Strategy Steering Committee Meeting </a:t>
            </a:r>
            <a:br>
              <a:rPr lang="en-ZA" b="1" dirty="0"/>
            </a:br>
            <a:r>
              <a:rPr lang="en-ZA" b="1" dirty="0" err="1"/>
              <a:t>StraSC</a:t>
            </a:r>
            <a:r>
              <a:rPr lang="en-ZA" b="1" dirty="0"/>
              <a:t> 3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GB" sz="3200" b="1" dirty="0">
                <a:solidFill>
                  <a:schemeClr val="tx1"/>
                </a:solidFill>
              </a:rPr>
              <a:t>Item </a:t>
            </a:r>
            <a:r>
              <a:rPr lang="en-GB" sz="3200" b="1" dirty="0" smtClean="0">
                <a:solidFill>
                  <a:schemeClr val="tx1"/>
                </a:solidFill>
              </a:rPr>
              <a:t>9.2: </a:t>
            </a:r>
            <a:r>
              <a:rPr lang="en-ZA" sz="3200" b="1" dirty="0" smtClean="0">
                <a:solidFill>
                  <a:schemeClr val="tx1"/>
                </a:solidFill>
              </a:rPr>
              <a:t>Infrastructure and Cost Assessment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32605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C936226-438C-4652-BCE5-8F9D4F659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331" y="1385925"/>
            <a:ext cx="7655669" cy="3849911"/>
          </a:xfrm>
        </p:spPr>
        <p:txBody>
          <a:bodyPr anchor="ctr" anchorCtr="0">
            <a:no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32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r>
              <a:rPr lang="en-US" sz="28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Item 9.2:</a:t>
            </a:r>
            <a:br>
              <a:rPr lang="en-US" sz="28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2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2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2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task 7: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AND COST ASSESSMENT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8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 of the </a:t>
            </a:r>
            <a: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infrastructure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intervention options that were identified during the previous reconciliation strategy and the related cost and financial implications. </a:t>
            </a:r>
            <a:b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Z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C936226-438C-4652-BCE5-8F9D4F659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663" y="375384"/>
            <a:ext cx="7738281" cy="6025415"/>
          </a:xfrm>
        </p:spPr>
        <p:txBody>
          <a:bodyPr anchor="ctr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00" b="1" cap="all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Infrastructure: Groundwater</a:t>
            </a:r>
            <a:br>
              <a:rPr lang="en-US" sz="2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Sabie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catchment: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	Groundwater availability generally low.  Groundwater can 	however be found where dykes and shear zones occur.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	Further studies will be required to develop groundwater.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Crocodile catchment: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	Boreholes are usually drilled as the need arises on 	request of a local community.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	Groundwater availability generally low.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can 	however be found where dykes and shear zones occur.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Feedback with respect to groundwater was provided earlier on in the agenda.</a:t>
            </a:r>
            <a:r>
              <a:rPr lang="en-US" sz="2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BFDE-48FC-4C2A-B5BE-BD77C5D1D496}"/>
              </a:ext>
            </a:extLst>
          </p:cNvPr>
          <p:cNvSpPr/>
          <p:nvPr/>
        </p:nvSpPr>
        <p:spPr>
          <a:xfrm>
            <a:off x="1064526" y="386634"/>
            <a:ext cx="8079474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Infrastructure: Dams </a:t>
            </a:r>
            <a:r>
              <a:rPr lang="en-US" sz="2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Sabie</a:t>
            </a:r>
            <a:r>
              <a:rPr lang="en-US" sz="20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Sand River catchment):</a:t>
            </a:r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dams were identified that can augment the water resources in the catchment: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Tx/>
              <a:buChar char="-"/>
              <a:tabLst>
                <a:tab pos="461963" algn="l"/>
              </a:tabLst>
            </a:pP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Dingleydale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Dam.  </a:t>
            </a:r>
          </a:p>
          <a:p>
            <a:pPr algn="just">
              <a:lnSpc>
                <a:spcPct val="150000"/>
              </a:lnSpc>
              <a:tabLst>
                <a:tab pos="46196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Located at the confluence of the 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Nwarhele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Mtlumuvi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river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Tx/>
              <a:buChar char="-"/>
              <a:tabLst>
                <a:tab pos="46196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Forest Dam</a:t>
            </a:r>
          </a:p>
          <a:p>
            <a:pPr algn="just">
              <a:lnSpc>
                <a:spcPct val="150000"/>
              </a:lnSpc>
              <a:tabLst>
                <a:tab pos="46196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Located at the confluence of the Klein Sand and Sand rivers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dam sites can be considered should the need arise for an augmentation of the water resources in the catchment.</a:t>
            </a:r>
          </a:p>
        </p:txBody>
      </p:sp>
    </p:spTree>
    <p:extLst>
      <p:ext uri="{BB962C8B-B14F-4D97-AF65-F5344CB8AC3E}">
        <p14:creationId xmlns:p14="http://schemas.microsoft.com/office/powerpoint/2010/main" val="21787277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BFDE-48FC-4C2A-B5BE-BD77C5D1D496}"/>
              </a:ext>
            </a:extLst>
          </p:cNvPr>
          <p:cNvSpPr/>
          <p:nvPr/>
        </p:nvSpPr>
        <p:spPr>
          <a:xfrm>
            <a:off x="1573731" y="386634"/>
            <a:ext cx="735851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Infrastructure: Dams </a:t>
            </a:r>
            <a:r>
              <a:rPr lang="en-US" sz="2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Crocodile River catchment): 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total 5 dams were identified that can augment the water resources in the catchment: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Tx/>
              <a:buChar char="-"/>
              <a:tabLst>
                <a:tab pos="46196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Raising the 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Primkop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 (White River). 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tabLst>
                <a:tab pos="55563" algn="l"/>
                <a:tab pos="341313" algn="l"/>
              </a:tabLst>
            </a:pP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Boschjeskop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 (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Nels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River).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tabLst>
                <a:tab pos="55563" algn="l"/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Montrose Dam (Crocodile River).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tabLst>
                <a:tab pos="55563" algn="l"/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Mountain View Dam (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Kaap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River).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tabLst>
                <a:tab pos="55563" algn="l"/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Strathmore Dam (Off-channel).</a:t>
            </a:r>
          </a:p>
        </p:txBody>
      </p:sp>
    </p:spTree>
    <p:extLst>
      <p:ext uri="{BB962C8B-B14F-4D97-AF65-F5344CB8AC3E}">
        <p14:creationId xmlns:p14="http://schemas.microsoft.com/office/powerpoint/2010/main" val="276314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997" y="0"/>
            <a:ext cx="7772400" cy="819809"/>
          </a:xfrm>
        </p:spPr>
        <p:txBody>
          <a:bodyPr anchor="ctr" anchorCtr="0">
            <a:normAutofit/>
          </a:bodyPr>
          <a:lstStyle/>
          <a:p>
            <a:pPr algn="l"/>
            <a:r>
              <a:rPr lang="en-US" sz="2800" b="1" cap="all" dirty="0">
                <a:solidFill>
                  <a:schemeClr val="accent3">
                    <a:lumMod val="75000"/>
                  </a:schemeClr>
                </a:solidFill>
                <a:latin typeface="Gill Sans"/>
                <a:ea typeface="+mn-ea"/>
                <a:cs typeface="Gill Sans"/>
              </a:rPr>
              <a:t>Outcomes of previous assignment</a:t>
            </a:r>
            <a:endParaRPr lang="en-ZA" sz="2800" b="1" cap="all" dirty="0">
              <a:solidFill>
                <a:schemeClr val="accent3">
                  <a:lumMod val="75000"/>
                </a:schemeClr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1487" y="858338"/>
            <a:ext cx="7992612" cy="535269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  <a:cs typeface="Arial" panose="020B0604020202020204" pitchFamily="34" charset="0"/>
              </a:rPr>
              <a:t>Regional Dam: 3 possible schemes were identified in the Crocodile River catchment:</a:t>
            </a:r>
          </a:p>
          <a:p>
            <a:pPr marL="800100" lvl="1" indent="-342900" algn="l">
              <a:buFont typeface="Symbol" panose="05050102010706020507" pitchFamily="18" charset="2"/>
              <a:buChar char=""/>
            </a:pPr>
            <a:r>
              <a:rPr lang="en-ZA" sz="2400" dirty="0">
                <a:solidFill>
                  <a:schemeClr val="tx1"/>
                </a:solidFill>
                <a:cs typeface="Arial" panose="020B0604020202020204" pitchFamily="34" charset="0"/>
              </a:rPr>
              <a:t>Montrose Dam (eliminated – other options more economical)</a:t>
            </a:r>
          </a:p>
          <a:p>
            <a:pPr marL="800100" lvl="1" indent="-342900" algn="l">
              <a:buFont typeface="Symbol" panose="05050102010706020507" pitchFamily="18" charset="2"/>
              <a:buChar char=""/>
            </a:pPr>
            <a:r>
              <a:rPr lang="en-ZA" sz="2400" dirty="0">
                <a:solidFill>
                  <a:schemeClr val="tx1"/>
                </a:solidFill>
                <a:cs typeface="Arial" panose="020B0604020202020204" pitchFamily="34" charset="0"/>
              </a:rPr>
              <a:t>Mountain View Dam (to be investigated further – feasibility study)</a:t>
            </a:r>
          </a:p>
          <a:p>
            <a:pPr marL="800100" lvl="1" indent="-342900" algn="l">
              <a:buFont typeface="Symbol" panose="05050102010706020507" pitchFamily="18" charset="2"/>
              <a:buChar char=""/>
            </a:pPr>
            <a:r>
              <a:rPr lang="en-ZA" sz="2400" dirty="0">
                <a:solidFill>
                  <a:schemeClr val="tx1"/>
                </a:solidFill>
                <a:cs typeface="Arial" panose="020B0604020202020204" pitchFamily="34" charset="0"/>
              </a:rPr>
              <a:t>Strathmore off-channel storage dam (to be investigated further – feasibility study</a:t>
            </a:r>
            <a:r>
              <a:rPr lang="en-ZA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marL="800100" lvl="1" indent="-342900" algn="l">
              <a:buFont typeface="Symbol" panose="05050102010706020507" pitchFamily="18" charset="2"/>
              <a:buChar char=""/>
            </a:pPr>
            <a:endParaRPr lang="en-ZA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800100" lvl="1" indent="-342900" algn="l">
              <a:buFont typeface="Symbol" panose="05050102010706020507" pitchFamily="18" charset="2"/>
              <a:buChar char=""/>
            </a:pPr>
            <a:endParaRPr lang="en-ZA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altLang="en-US" sz="2400" b="1" dirty="0" smtClean="0">
                <a:solidFill>
                  <a:schemeClr val="tx1"/>
                </a:solidFill>
              </a:rPr>
              <a:t>Please visit: </a:t>
            </a:r>
            <a:r>
              <a:rPr lang="en-US" altLang="en-US" sz="2400" b="1" dirty="0" smtClean="0">
                <a:solidFill>
                  <a:schemeClr val="tx1"/>
                </a:solidFill>
                <a:hlinkClick r:id="rId2"/>
              </a:rPr>
              <a:t>http</a:t>
            </a:r>
            <a:r>
              <a:rPr lang="en-US" altLang="en-US" sz="2400" b="1" dirty="0">
                <a:solidFill>
                  <a:schemeClr val="tx1"/>
                </a:solidFill>
                <a:hlinkClick r:id="rId2"/>
              </a:rPr>
              <a:t>://www6.dwa.gov.za/iwrp/projects.aspx</a:t>
            </a:r>
            <a:r>
              <a:rPr lang="en-US" altLang="en-US" sz="2400" b="1" dirty="0">
                <a:solidFill>
                  <a:schemeClr val="tx1"/>
                </a:solidFill>
              </a:rPr>
              <a:t> for all project related information</a:t>
            </a:r>
          </a:p>
          <a:p>
            <a:pPr algn="l"/>
            <a:endParaRPr lang="en-ZA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09C87A-2F57-43DE-8069-1898A1ACD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252"/>
            <a:ext cx="9144000" cy="6437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E7E1B-5A1E-4ECF-9850-3BC8D692B155}"/>
              </a:ext>
            </a:extLst>
          </p:cNvPr>
          <p:cNvSpPr/>
          <p:nvPr/>
        </p:nvSpPr>
        <p:spPr bwMode="auto">
          <a:xfrm>
            <a:off x="1636122" y="922869"/>
            <a:ext cx="1558889" cy="584775"/>
          </a:xfrm>
          <a:prstGeom prst="rect">
            <a:avLst/>
          </a:prstGeom>
          <a:solidFill>
            <a:schemeClr val="accent3">
              <a:alpha val="81000"/>
            </a:schemeClr>
          </a:solidFill>
          <a:ln w="6350">
            <a:solidFill>
              <a:schemeClr val="tx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ZA" sz="1600" dirty="0" err="1">
                <a:solidFill>
                  <a:sysClr val="windowText" lastClr="000000"/>
                </a:solidFill>
              </a:rPr>
              <a:t>Sabie</a:t>
            </a:r>
            <a:r>
              <a:rPr lang="en-ZA" sz="1600" dirty="0">
                <a:solidFill>
                  <a:sysClr val="windowText" lastClr="000000"/>
                </a:solidFill>
              </a:rPr>
              <a:t> River Catchment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2B7B9D-7F2D-44EC-BA19-4727228CE36E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415567" y="1507644"/>
            <a:ext cx="2159301" cy="873701"/>
          </a:xfrm>
          <a:prstGeom prst="straightConnector1">
            <a:avLst/>
          </a:prstGeom>
          <a:ln w="9525">
            <a:solidFill>
              <a:schemeClr val="tx1">
                <a:alpha val="65000"/>
              </a:schemeClr>
            </a:solidFill>
            <a:prstDash val="sysDot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72C2180-613D-4566-94EF-FD95254FB8EF}"/>
              </a:ext>
            </a:extLst>
          </p:cNvPr>
          <p:cNvSpPr/>
          <p:nvPr/>
        </p:nvSpPr>
        <p:spPr bwMode="auto">
          <a:xfrm>
            <a:off x="6940192" y="391834"/>
            <a:ext cx="1994258" cy="338554"/>
          </a:xfrm>
          <a:prstGeom prst="rect">
            <a:avLst/>
          </a:prstGeom>
          <a:solidFill>
            <a:schemeClr val="bg2">
              <a:alpha val="81000"/>
            </a:schemeClr>
          </a:solidFill>
          <a:ln w="6350">
            <a:solidFill>
              <a:schemeClr val="tx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ZA" sz="1600" dirty="0" err="1">
                <a:solidFill>
                  <a:sysClr val="windowText" lastClr="000000"/>
                </a:solidFill>
              </a:rPr>
              <a:t>Dingleydale</a:t>
            </a:r>
            <a:r>
              <a:rPr lang="en-ZA" sz="1600" dirty="0">
                <a:solidFill>
                  <a:sysClr val="windowText" lastClr="000000"/>
                </a:solidFill>
              </a:rPr>
              <a:t> Dam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75147C-E354-4135-89CB-658DC30930F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859867" y="561111"/>
            <a:ext cx="2080325" cy="200889"/>
          </a:xfrm>
          <a:prstGeom prst="straightConnector1">
            <a:avLst/>
          </a:prstGeom>
          <a:ln w="9525">
            <a:solidFill>
              <a:schemeClr val="tx1">
                <a:alpha val="65000"/>
              </a:schemeClr>
            </a:solidFill>
            <a:prstDash val="sysDot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E52F86-98A3-44C9-AEBB-C61EE97DEB2F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948767" y="1092146"/>
            <a:ext cx="2054925" cy="55087"/>
          </a:xfrm>
          <a:prstGeom prst="straightConnector1">
            <a:avLst/>
          </a:prstGeom>
          <a:ln w="9525">
            <a:solidFill>
              <a:schemeClr val="tx1">
                <a:alpha val="65000"/>
              </a:schemeClr>
            </a:solidFill>
            <a:prstDash val="sysDot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3895367-6EFE-4BAC-9DD0-2F50FEA72F2E}"/>
              </a:ext>
            </a:extLst>
          </p:cNvPr>
          <p:cNvSpPr/>
          <p:nvPr/>
        </p:nvSpPr>
        <p:spPr bwMode="auto">
          <a:xfrm>
            <a:off x="218922" y="1727200"/>
            <a:ext cx="1558889" cy="584775"/>
          </a:xfrm>
          <a:prstGeom prst="rect">
            <a:avLst/>
          </a:prstGeom>
          <a:solidFill>
            <a:schemeClr val="accent2">
              <a:lumMod val="40000"/>
              <a:lumOff val="60000"/>
              <a:alpha val="81000"/>
            </a:schemeClr>
          </a:solidFill>
          <a:ln w="6350">
            <a:solidFill>
              <a:schemeClr val="tx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ZA" sz="1600" dirty="0">
                <a:solidFill>
                  <a:sysClr val="windowText" lastClr="000000"/>
                </a:solidFill>
              </a:rPr>
              <a:t>Crocodile River</a:t>
            </a:r>
          </a:p>
          <a:p>
            <a:pPr algn="ctr">
              <a:defRPr/>
            </a:pPr>
            <a:r>
              <a:rPr lang="en-ZA" sz="1600" dirty="0">
                <a:solidFill>
                  <a:sysClr val="windowText" lastClr="000000"/>
                </a:solidFill>
              </a:rPr>
              <a:t>Catchment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DF51C7-9AC9-4D2C-A6F8-BA039F7F5B7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98367" y="2311975"/>
            <a:ext cx="262542" cy="1117025"/>
          </a:xfrm>
          <a:prstGeom prst="straightConnector1">
            <a:avLst/>
          </a:prstGeom>
          <a:ln w="9525">
            <a:solidFill>
              <a:schemeClr val="tx1">
                <a:alpha val="65000"/>
              </a:schemeClr>
            </a:solidFill>
            <a:prstDash val="sysDot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B6BB08-35C6-41AA-B6B7-D3A7A5B9F31C}"/>
              </a:ext>
            </a:extLst>
          </p:cNvPr>
          <p:cNvSpPr/>
          <p:nvPr/>
        </p:nvSpPr>
        <p:spPr bwMode="auto">
          <a:xfrm>
            <a:off x="7003692" y="922869"/>
            <a:ext cx="1994258" cy="338554"/>
          </a:xfrm>
          <a:prstGeom prst="rect">
            <a:avLst/>
          </a:prstGeom>
          <a:solidFill>
            <a:schemeClr val="bg2">
              <a:alpha val="81000"/>
            </a:schemeClr>
          </a:solidFill>
          <a:ln w="6350">
            <a:solidFill>
              <a:schemeClr val="tx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ZA" sz="1600" dirty="0">
                <a:solidFill>
                  <a:sysClr val="windowText" lastClr="000000"/>
                </a:solidFill>
              </a:rPr>
              <a:t>New Forest Dam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78A852-509A-48BB-A8D8-5382BC0B0E78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114916" y="4682358"/>
            <a:ext cx="793526" cy="422988"/>
          </a:xfrm>
          <a:prstGeom prst="straightConnector1">
            <a:avLst/>
          </a:prstGeom>
          <a:ln w="9525">
            <a:solidFill>
              <a:schemeClr val="tx1">
                <a:alpha val="65000"/>
              </a:schemeClr>
            </a:solidFill>
            <a:prstDash val="sysDot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AEF6B05-736E-4735-A3EA-30292C6986C5}"/>
              </a:ext>
            </a:extLst>
          </p:cNvPr>
          <p:cNvSpPr/>
          <p:nvPr/>
        </p:nvSpPr>
        <p:spPr bwMode="auto">
          <a:xfrm>
            <a:off x="6908442" y="4936069"/>
            <a:ext cx="1994258" cy="338554"/>
          </a:xfrm>
          <a:prstGeom prst="rect">
            <a:avLst/>
          </a:prstGeom>
          <a:solidFill>
            <a:schemeClr val="bg2">
              <a:alpha val="81000"/>
            </a:schemeClr>
          </a:solidFill>
          <a:ln w="6350">
            <a:solidFill>
              <a:schemeClr val="tx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ZA" sz="1600" dirty="0">
                <a:solidFill>
                  <a:sysClr val="windowText" lastClr="000000"/>
                </a:solidFill>
              </a:rPr>
              <a:t>Strathmore Dam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838099-8ED4-4E66-87CA-3B388732A815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5534527" y="4941590"/>
            <a:ext cx="408536" cy="986064"/>
          </a:xfrm>
          <a:prstGeom prst="straightConnector1">
            <a:avLst/>
          </a:prstGeom>
          <a:ln w="9525">
            <a:solidFill>
              <a:schemeClr val="tx1">
                <a:alpha val="65000"/>
              </a:schemeClr>
            </a:solidFill>
            <a:prstDash val="sysDot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9E7F07F-597A-4678-B507-B93C03CE2DAF}"/>
              </a:ext>
            </a:extLst>
          </p:cNvPr>
          <p:cNvSpPr/>
          <p:nvPr/>
        </p:nvSpPr>
        <p:spPr bwMode="auto">
          <a:xfrm>
            <a:off x="5943063" y="5758377"/>
            <a:ext cx="1994258" cy="338554"/>
          </a:xfrm>
          <a:prstGeom prst="rect">
            <a:avLst/>
          </a:prstGeom>
          <a:solidFill>
            <a:schemeClr val="bg2">
              <a:alpha val="81000"/>
            </a:schemeClr>
          </a:solidFill>
          <a:ln w="6350">
            <a:solidFill>
              <a:schemeClr val="tx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ZA" sz="1600" dirty="0">
                <a:solidFill>
                  <a:sysClr val="windowText" lastClr="000000"/>
                </a:solidFill>
              </a:rPr>
              <a:t>Mountain View Dam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796CDC2-8BF6-45D2-9A29-2ADF3C3BAE99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565867" y="4244741"/>
            <a:ext cx="1565867" cy="1421206"/>
          </a:xfrm>
          <a:prstGeom prst="straightConnector1">
            <a:avLst/>
          </a:prstGeom>
          <a:ln w="9525">
            <a:solidFill>
              <a:schemeClr val="tx1">
                <a:alpha val="65000"/>
              </a:schemeClr>
            </a:solidFill>
            <a:prstDash val="sysDot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8D4AB0C-A74D-422C-B71F-CFBF15B2F077}"/>
              </a:ext>
            </a:extLst>
          </p:cNvPr>
          <p:cNvSpPr/>
          <p:nvPr/>
        </p:nvSpPr>
        <p:spPr bwMode="auto">
          <a:xfrm>
            <a:off x="568738" y="5665947"/>
            <a:ext cx="1994258" cy="338554"/>
          </a:xfrm>
          <a:prstGeom prst="rect">
            <a:avLst/>
          </a:prstGeom>
          <a:solidFill>
            <a:schemeClr val="bg2">
              <a:alpha val="81000"/>
            </a:schemeClr>
          </a:solidFill>
          <a:ln w="6350">
            <a:solidFill>
              <a:schemeClr val="tx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ZA" sz="1600" dirty="0">
                <a:solidFill>
                  <a:sysClr val="windowText" lastClr="000000"/>
                </a:solidFill>
              </a:rPr>
              <a:t>Montrose Dam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4DBD13B-DCA9-45BE-9E12-AFC269C65984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2932087" y="2398478"/>
            <a:ext cx="896963" cy="1449622"/>
          </a:xfrm>
          <a:prstGeom prst="straightConnector1">
            <a:avLst/>
          </a:prstGeom>
          <a:ln w="9525">
            <a:solidFill>
              <a:schemeClr val="tx1">
                <a:alpha val="65000"/>
              </a:schemeClr>
            </a:solidFill>
            <a:prstDash val="sysDot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D7A471C-D7F9-447B-8BF8-7A17BBD0929F}"/>
              </a:ext>
            </a:extLst>
          </p:cNvPr>
          <p:cNvSpPr/>
          <p:nvPr/>
        </p:nvSpPr>
        <p:spPr bwMode="auto">
          <a:xfrm>
            <a:off x="1934958" y="2059924"/>
            <a:ext cx="1994258" cy="338554"/>
          </a:xfrm>
          <a:prstGeom prst="rect">
            <a:avLst/>
          </a:prstGeom>
          <a:solidFill>
            <a:schemeClr val="bg2">
              <a:alpha val="81000"/>
            </a:schemeClr>
          </a:solidFill>
          <a:ln w="6350">
            <a:solidFill>
              <a:schemeClr val="tx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ZA" sz="1600" dirty="0" err="1">
                <a:solidFill>
                  <a:sysClr val="windowText" lastClr="000000"/>
                </a:solidFill>
              </a:rPr>
              <a:t>Boschjeskop</a:t>
            </a:r>
            <a:r>
              <a:rPr lang="en-ZA" sz="1600" dirty="0">
                <a:solidFill>
                  <a:sysClr val="windowText" lastClr="000000"/>
                </a:solidFill>
              </a:rPr>
              <a:t> Dam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367274-7157-4855-901A-E3245A3DD534}"/>
              </a:ext>
            </a:extLst>
          </p:cNvPr>
          <p:cNvSpPr/>
          <p:nvPr/>
        </p:nvSpPr>
        <p:spPr>
          <a:xfrm>
            <a:off x="186967" y="1158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Location of proposed dams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28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BFDE-48FC-4C2A-B5BE-BD77C5D1D496}"/>
              </a:ext>
            </a:extLst>
          </p:cNvPr>
          <p:cNvSpPr/>
          <p:nvPr/>
        </p:nvSpPr>
        <p:spPr>
          <a:xfrm>
            <a:off x="1607419" y="242256"/>
            <a:ext cx="7267073" cy="674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Infrastructure: Proposed Dams </a:t>
            </a:r>
            <a:r>
              <a:rPr lang="en-US" sz="20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ZA" sz="20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Crocodile River catchment):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285750" algn="l"/>
              </a:tabLst>
            </a:pPr>
            <a:r>
              <a:rPr lang="en-ZA" sz="2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Raising the </a:t>
            </a:r>
            <a:r>
              <a:rPr lang="en-ZA" sz="22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Primkop</a:t>
            </a:r>
            <a:r>
              <a:rPr lang="en-ZA" sz="2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Capacity = 15 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ZA" sz="2200" baseline="30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ZA" sz="2200" baseline="30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41313" algn="l"/>
              </a:tabLst>
            </a:pP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Yield = 10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Height = 31.4 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Low water cost (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URV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	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ZA" sz="22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Boschjeskop</a:t>
            </a:r>
            <a:r>
              <a:rPr lang="en-ZA" sz="2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Capacity = 100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tabLst>
                <a:tab pos="341313" algn="l"/>
              </a:tabLst>
            </a:pP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Yield = 19.5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Height = 45 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Higher water cost (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URV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ZA" sz="2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Montrose Dam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Capacity = 12.2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tabLst>
                <a:tab pos="341313" algn="l"/>
              </a:tabLst>
            </a:pP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Yield = 60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Height = 30 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High water cost (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URV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High environmental impact</a:t>
            </a:r>
          </a:p>
          <a:p>
            <a:pPr>
              <a:tabLst>
                <a:tab pos="341313" algn="l"/>
              </a:tabLst>
            </a:pPr>
            <a:endParaRPr lang="en-ZA" sz="1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41313" algn="l"/>
              </a:tabLst>
            </a:pPr>
            <a:endParaRPr lang="en-ZA" sz="1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066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BFDE-48FC-4C2A-B5BE-BD77C5D1D496}"/>
              </a:ext>
            </a:extLst>
          </p:cNvPr>
          <p:cNvSpPr/>
          <p:nvPr/>
        </p:nvSpPr>
        <p:spPr>
          <a:xfrm>
            <a:off x="1607419" y="242256"/>
            <a:ext cx="7267073" cy="492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Infrastructure: Proposed Dams </a:t>
            </a:r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ZA" sz="2000" dirty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Crocodile River catchment)</a:t>
            </a:r>
            <a:r>
              <a:rPr lang="en-ZA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285750" algn="l"/>
              </a:tabLst>
            </a:pPr>
            <a:r>
              <a:rPr lang="en-ZA" sz="2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Mountain View Dam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Capacity = 229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tabLst>
                <a:tab pos="341313" algn="l"/>
              </a:tabLst>
            </a:pP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Yield = 34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Height = 90 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Low water cost (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URV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low environmental impact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ZA" sz="2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Strathmore Dam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Capacity = 59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tabLst>
                <a:tab pos="341313" algn="l"/>
              </a:tabLst>
            </a:pP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Yield = 76 Mm</a:t>
            </a:r>
            <a:r>
              <a:rPr lang="en-ZA" sz="2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Height = 32 m</a:t>
            </a:r>
          </a:p>
          <a:p>
            <a:pPr>
              <a:tabLst>
                <a:tab pos="341313" algn="l"/>
              </a:tabLst>
            </a:pP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Low water cost (</a:t>
            </a:r>
            <a:r>
              <a:rPr lang="en-ZA" sz="2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URV</a:t>
            </a:r>
            <a:r>
              <a:rPr lang="en-ZA" sz="2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located next to a Magnesium mine</a:t>
            </a:r>
          </a:p>
          <a:p>
            <a:pPr>
              <a:tabLst>
                <a:tab pos="341313" algn="l"/>
              </a:tabLst>
            </a:pPr>
            <a:endParaRPr lang="en-ZA" sz="1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822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BFDE-48FC-4C2A-B5BE-BD77C5D1D496}"/>
              </a:ext>
            </a:extLst>
          </p:cNvPr>
          <p:cNvSpPr/>
          <p:nvPr/>
        </p:nvSpPr>
        <p:spPr>
          <a:xfrm>
            <a:off x="1607419" y="242256"/>
            <a:ext cx="7267073" cy="223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Matsulu</a:t>
            </a:r>
            <a:r>
              <a:rPr lang="en-US" sz="20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Abstraction</a:t>
            </a:r>
            <a:endParaRPr lang="en-ZA" sz="2000" dirty="0">
              <a:solidFill>
                <a:srgbClr val="008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times of low flows in the Crocodile River, the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Matsulu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Abstraction Works runs short of water due to the diversion of flow into the Van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Graan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Canal upstream of the abstraction works.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permanent solution for the problem needs to be identified.</a:t>
            </a:r>
          </a:p>
          <a:p>
            <a:pPr>
              <a:spcAft>
                <a:spcPts val="600"/>
              </a:spcAft>
            </a:pPr>
            <a:endParaRPr lang="en-ZA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232A7-CDB4-44D2-93EE-1D1DA65C53A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819"/>
          <a:stretch/>
        </p:blipFill>
        <p:spPr bwMode="auto">
          <a:xfrm>
            <a:off x="0" y="2247457"/>
            <a:ext cx="9144000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6390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BFDE-48FC-4C2A-B5BE-BD77C5D1D496}"/>
              </a:ext>
            </a:extLst>
          </p:cNvPr>
          <p:cNvSpPr/>
          <p:nvPr/>
        </p:nvSpPr>
        <p:spPr>
          <a:xfrm>
            <a:off x="1473959" y="242256"/>
            <a:ext cx="7670042" cy="651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Infrastructure: </a:t>
            </a:r>
            <a:r>
              <a:rPr lang="en-US" sz="2000" b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Matsulu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Abstraction</a:t>
            </a:r>
            <a:endParaRPr lang="en-ZA" sz="2000" b="1" dirty="0">
              <a:solidFill>
                <a:srgbClr val="008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following possible solutions had been identified: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Tx/>
              <a:buChar char="-"/>
              <a:tabLst>
                <a:tab pos="341313" algn="l"/>
              </a:tabLs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Revising the permit for the Van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canal to make allowance for the 	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domestic water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requirements of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Matsulu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Current permit allows for 7.8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30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/s to be diverted into the canal.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Tx/>
              <a:buChar char="-"/>
              <a:tabLst>
                <a:tab pos="341313" algn="l"/>
              </a:tabLs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Moving the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Matsulu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abstraction pumps to a point downstream of the canal discharge point.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Tx/>
              <a:buChar char="-"/>
              <a:tabLst>
                <a:tab pos="341313" algn="l"/>
              </a:tabLs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Moving the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Matsulu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abstraction pumps to a point upstream of the canal entry point (The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Kaapmuiden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Weir)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Tx/>
              <a:buChar char="-"/>
              <a:tabLst>
                <a:tab pos="341313" algn="l"/>
              </a:tabLst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ZA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C402EE-53C3-4720-A3B6-A114E580EA76}"/>
              </a:ext>
            </a:extLst>
          </p:cNvPr>
          <p:cNvSpPr/>
          <p:nvPr/>
        </p:nvSpPr>
        <p:spPr>
          <a:xfrm>
            <a:off x="4153711" y="2735094"/>
            <a:ext cx="18968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  <a:endParaRPr lang="en-US" sz="22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174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28" y="1908167"/>
            <a:ext cx="7077807" cy="1268051"/>
          </a:xfrm>
        </p:spPr>
        <p:txBody>
          <a:bodyPr/>
          <a:lstStyle/>
          <a:p>
            <a:r>
              <a:rPr lang="en-US" b="1" dirty="0"/>
              <a:t>IMPLEMENTATION AND MAINTENANCE OF THE WATER RECONCILIATION STRATEGY FOR RICHARDS BAY AND SURROUNDING TOWNS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b="1" dirty="0" smtClean="0"/>
              <a:t/>
            </a:r>
            <a:br>
              <a:rPr lang="en-ZA" b="1" dirty="0" smtClean="0"/>
            </a:br>
            <a:r>
              <a:rPr lang="en-ZA" b="1" dirty="0" smtClean="0"/>
              <a:t>Technical Support Group Meeting </a:t>
            </a:r>
            <a:br>
              <a:rPr lang="en-ZA" b="1" dirty="0" smtClean="0"/>
            </a:br>
            <a:r>
              <a:rPr lang="en-ZA" b="1" dirty="0" smtClean="0"/>
              <a:t>(TSG) </a:t>
            </a:r>
            <a:r>
              <a:rPr lang="en-ZA" b="1" dirty="0"/>
              <a:t>6</a:t>
            </a:r>
            <a:r>
              <a:rPr dirty="0"/>
              <a:t/>
            </a:r>
            <a:br>
              <a:rPr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ZA" sz="3200" b="1" dirty="0">
                <a:solidFill>
                  <a:schemeClr val="tx1"/>
                </a:solidFill>
              </a:rPr>
              <a:t>Item </a:t>
            </a:r>
            <a:r>
              <a:rPr lang="en-ZA" sz="3200" b="1" dirty="0" smtClean="0">
                <a:solidFill>
                  <a:schemeClr val="tx1"/>
                </a:solidFill>
              </a:rPr>
              <a:t>10: Discussion and Comments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18028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898" y="400997"/>
            <a:ext cx="8428534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Why Continuation of a Strategy? (This Study)</a:t>
            </a:r>
            <a:endParaRPr lang="en-ZA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16898" y="1138958"/>
            <a:ext cx="8125502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>
                <a:solidFill>
                  <a:schemeClr val="tx1"/>
                </a:solidFill>
              </a:rPr>
              <a:t>Water balances need to be continuously monitored / investigated and the strategy regularly updated to remain technically relevant.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dirty="0">
                <a:solidFill>
                  <a:schemeClr val="tx1"/>
                </a:solidFill>
              </a:rPr>
              <a:t>Ensures that intervention planning can be implemented taking into account any changes that may impact on the projected water balance.</a:t>
            </a: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sz="2400" b="1" dirty="0">
                <a:solidFill>
                  <a:schemeClr val="tx1"/>
                </a:solidFill>
              </a:rPr>
              <a:t>Study Objective: </a:t>
            </a:r>
            <a:r>
              <a:rPr lang="en-ZA" sz="2400" dirty="0">
                <a:solidFill>
                  <a:schemeClr val="tx1"/>
                </a:solidFill>
              </a:rPr>
              <a:t>In-depth review, systematically update and improve the water resource reconciliation strategy so that it remains </a:t>
            </a:r>
            <a:r>
              <a:rPr lang="en-ZA" sz="2400" b="1" dirty="0">
                <a:solidFill>
                  <a:schemeClr val="tx1"/>
                </a:solidFill>
              </a:rPr>
              <a:t>relevant, technically sound, economically viable, socially acceptable and sustainable </a:t>
            </a:r>
            <a:r>
              <a:rPr lang="en-ZA" sz="2400" dirty="0">
                <a:solidFill>
                  <a:schemeClr val="tx1"/>
                </a:solidFill>
              </a:rPr>
              <a:t>and thus </a:t>
            </a:r>
            <a:r>
              <a:rPr lang="en-ZA" sz="2400" b="1" dirty="0">
                <a:solidFill>
                  <a:schemeClr val="tx1"/>
                </a:solidFill>
              </a:rPr>
              <a:t>enabling the implementation of the strategy by the relevant authorities</a:t>
            </a:r>
            <a:r>
              <a:rPr lang="en-ZA" sz="2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67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116" y="366707"/>
            <a:ext cx="7772400" cy="612594"/>
          </a:xfrm>
        </p:spPr>
        <p:txBody>
          <a:bodyPr/>
          <a:lstStyle/>
          <a:p>
            <a:r>
              <a:rPr lang="en-ZA" dirty="0" smtClean="0">
                <a:solidFill>
                  <a:schemeClr val="accent3">
                    <a:lumMod val="75000"/>
                  </a:schemeClr>
                </a:solidFill>
              </a:rPr>
              <a:t>Purpose of the Meeting</a:t>
            </a:r>
            <a:endParaRPr lang="en-ZA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63116" y="1295400"/>
            <a:ext cx="8255836" cy="55626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000" kern="1200" dirty="0" smtClean="0">
                <a:solidFill>
                  <a:srgbClr val="A4B16F"/>
                </a:solidFill>
                <a:latin typeface="Gill Sans"/>
                <a:ea typeface="+mn-ea"/>
                <a:cs typeface="Gill San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dirty="0" smtClean="0">
                <a:solidFill>
                  <a:schemeClr val="tx1"/>
                </a:solidFill>
              </a:rPr>
              <a:t>Overview </a:t>
            </a:r>
            <a:r>
              <a:rPr lang="en-ZA" dirty="0">
                <a:solidFill>
                  <a:schemeClr val="tx1"/>
                </a:solidFill>
              </a:rPr>
              <a:t>of study activities </a:t>
            </a:r>
            <a:r>
              <a:rPr lang="en-ZA" dirty="0" smtClean="0">
                <a:solidFill>
                  <a:schemeClr val="tx1"/>
                </a:solidFill>
              </a:rPr>
              <a:t>since </a:t>
            </a:r>
            <a:r>
              <a:rPr lang="en-ZA" dirty="0" err="1" smtClean="0">
                <a:solidFill>
                  <a:schemeClr val="tx1"/>
                </a:solidFill>
              </a:rPr>
              <a:t>StraSC</a:t>
            </a:r>
            <a:r>
              <a:rPr lang="en-ZA" dirty="0" smtClean="0">
                <a:solidFill>
                  <a:schemeClr val="tx1"/>
                </a:solidFill>
              </a:rPr>
              <a:t> Meeting 2</a:t>
            </a:r>
            <a:endParaRPr lang="en-ZA" dirty="0">
              <a:solidFill>
                <a:schemeClr val="tx1"/>
              </a:solidFill>
            </a:endParaRPr>
          </a:p>
          <a:p>
            <a:pPr marL="341313" lvl="1" indent="-342900" algn="l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ZA" dirty="0">
                <a:solidFill>
                  <a:schemeClr val="tx1"/>
                </a:solidFill>
              </a:rPr>
              <a:t>Feedback on Strategy </a:t>
            </a:r>
            <a:r>
              <a:rPr lang="en-ZA" dirty="0" smtClean="0">
                <a:solidFill>
                  <a:schemeClr val="tx1"/>
                </a:solidFill>
              </a:rPr>
              <a:t>interventions</a:t>
            </a:r>
            <a:endParaRPr lang="en-Z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40788</TotalTime>
  <Words>2256</Words>
  <Application>Microsoft Office PowerPoint</Application>
  <PresentationFormat>On-screen Show (4:3)</PresentationFormat>
  <Paragraphs>499</Paragraphs>
  <Slides>76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76</vt:i4>
      </vt:variant>
    </vt:vector>
  </HeadingPairs>
  <TitlesOfParts>
    <vt:vector size="94" baseType="lpstr">
      <vt:lpstr>ＭＳ Ｐゴシック</vt:lpstr>
      <vt:lpstr>宋体</vt:lpstr>
      <vt:lpstr>Arial</vt:lpstr>
      <vt:lpstr>Calibri</vt:lpstr>
      <vt:lpstr>Calibri Light</vt:lpstr>
      <vt:lpstr>Comic Sans MS</vt:lpstr>
      <vt:lpstr>Courier New</vt:lpstr>
      <vt:lpstr>Gill Sans</vt:lpstr>
      <vt:lpstr>Gill Snas</vt:lpstr>
      <vt:lpstr>Symbol</vt:lpstr>
      <vt:lpstr>Tahoma</vt:lpstr>
      <vt:lpstr>Times New Roman</vt:lpstr>
      <vt:lpstr>Wingdings</vt:lpstr>
      <vt:lpstr>1_Office Theme</vt:lpstr>
      <vt:lpstr>2_Office Theme</vt:lpstr>
      <vt:lpstr>Office Theme</vt:lpstr>
      <vt:lpstr>3_Office Theme</vt:lpstr>
      <vt:lpstr>4_Office Theme</vt:lpstr>
      <vt:lpstr>CONTINUATION OF WATER REQUIREMENTS AND AVAILABILITY RECONCILIATION STRATEGY FOR THE MBOMBELA MUNICIPAL AREA  (Crocodile Sabie River System Reconciliation Strategy)  Strategy Steering Committee Meeting  StraSC 3  18 September 2019</vt:lpstr>
      <vt:lpstr>CONTINUATION OF WATER REQUIREMENTS AND AVAILABILITY RECONCILIATION STRATEGY FOR THE MBOMBELA MUNICIPAL AREA  (Crocodile Sabie River System Reconciliation Strategy)  Strategy Steering Committee Meeting  StraSC 3  Item 2: Attendance and Apologies</vt:lpstr>
      <vt:lpstr>Agenda</vt:lpstr>
      <vt:lpstr>CONTINUATION OF WATER REQUIREMENTS AND AVAILABILITY RECONCILIATION STRATEGY FOR THE MBOMBELA MUNICIPAL AREA  (Crocodile Sabie River System Reconciliation Strategy)  Strategy Steering Committee Meeting  StraSC 3  Item 4: Purpose of the  Meeting</vt:lpstr>
      <vt:lpstr>Background to this Assignment</vt:lpstr>
      <vt:lpstr>Outcomes of previous assignment</vt:lpstr>
      <vt:lpstr>Outcomes of previous assignment</vt:lpstr>
      <vt:lpstr>Why Continuation of a Strategy? (This Study)</vt:lpstr>
      <vt:lpstr>Purpose of the Meeting</vt:lpstr>
      <vt:lpstr>Matters Arising: Action list</vt:lpstr>
      <vt:lpstr>PowerPoint Presentation</vt:lpstr>
      <vt:lpstr>PowerPoint Presentation</vt:lpstr>
      <vt:lpstr>CONTINUATION OF WATER REQUIREMENTS AND AVAILABILITY RECONCILIATION STRATEGY FOR THE MBOMBELA MUNICIPAL AREA  (Crocodile Sabie River System Reconciliation Strategy)  Strategy Steering Committee Meeting  StraSC 3  Item 7: Status of Strategy (2014) Interventions  </vt:lpstr>
      <vt:lpstr>PowerPoint Presentation</vt:lpstr>
      <vt:lpstr>PowerPoint Presentation</vt:lpstr>
      <vt:lpstr>PowerPoint Presentation</vt:lpstr>
      <vt:lpstr>PowerPoint Presentation</vt:lpstr>
      <vt:lpstr>Functional governance systems: Feedback loops  Establishment of the CROCOC c. 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CONTINUATION OF WATER REQUIREMENTS AND AVAILABILITY RECONCILIATION STRATEGY FOR THE MBOMBELA MUNICIPAL AREA  (Crocodile Sabie River System Reconciliation Strategy)  Strategy Steering Committee Meeting  StraSC 3  Item 8: Overview of Study  Activities  </vt:lpstr>
      <vt:lpstr>PowerPoint Presentation</vt:lpstr>
      <vt:lpstr>STUDY TASKS</vt:lpstr>
      <vt:lpstr>PowerPoint Presentation</vt:lpstr>
      <vt:lpstr>PowerPoint Presentation</vt:lpstr>
      <vt:lpstr>PowerPoint Presentation</vt:lpstr>
      <vt:lpstr>CONTINUATION OF WATER REQUIREMENTS AND AVAILABILITY RECONCILIATION STRATEGY FOR THE MBOMBELA MUNICIPAL AREA  (Crocodile Sabie River System Reconciliation Strategy)  Strategy Steering Committee Meeting  StraSC 3  Item 9: Current Progress  </vt:lpstr>
      <vt:lpstr>CONTINUATION OF WATER REQUIREMENTS AND AVAILABILITY RECONCILIATION STRATEGY FOR THE MBOMBELA MUNICIPAL AREA  (Crocodile Sabie River System Reconciliation Strategy)  Strategy Steering Committee Meeting  StraSC 3  Item 9.1: Water Resources Assessment  </vt:lpstr>
      <vt:lpstr>9.1: TASK 7: Water Resources</vt:lpstr>
      <vt:lpstr>Mbombela Recon (2014) Water Resources Report  Yields from IWAAS</vt:lpstr>
      <vt:lpstr>Recon (2014) Water Balance</vt:lpstr>
      <vt:lpstr>PowerPoint Presentation</vt:lpstr>
      <vt:lpstr>PowerPoint Presentation</vt:lpstr>
      <vt:lpstr>Hydrology</vt:lpstr>
      <vt:lpstr>Comparison / Review (Natural MAR million m3/a)</vt:lpstr>
      <vt:lpstr>PowerPoint Presentation</vt:lpstr>
      <vt:lpstr>Model Updates / Enhancements</vt:lpstr>
      <vt:lpstr>Demand Centres</vt:lpstr>
      <vt:lpstr>PowerPoint Presentation</vt:lpstr>
      <vt:lpstr>Irrigation</vt:lpstr>
      <vt:lpstr>EWRs</vt:lpstr>
      <vt:lpstr>PowerPoint Presentation</vt:lpstr>
      <vt:lpstr>PowerPoint Presentation</vt:lpstr>
      <vt:lpstr>Operating Rules (supplied by IUCMA)</vt:lpstr>
      <vt:lpstr>Scenarios &amp; Results: Sabie-Sand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Sabie-Sand: Summary</vt:lpstr>
      <vt:lpstr>Scenarios &amp; Results: Crocodile East</vt:lpstr>
      <vt:lpstr>PowerPoint Presentation</vt:lpstr>
      <vt:lpstr>PowerPoint Presentation</vt:lpstr>
      <vt:lpstr>Other Studies for Comparison</vt:lpstr>
      <vt:lpstr>Summary and Way forward</vt:lpstr>
      <vt:lpstr>CONTINUATION OF WATER REQUIREMENTS AND AVAILABILITY RECONCILIATION STRATEGY FOR THE MBOMBELA MUNICIPAL AREA  (Crocodile Sabie River System Reconciliation Strategy)  Strategy Steering Committee Meeting  StraSC 3  Item 9.2: Infrastructure and Cost Assessment  </vt:lpstr>
      <vt:lpstr>Agenda Item 9.2:  task 7: INFRASTRUCTURE AND COST ASSESSMENT    Evaluation of the infrastructure intervention options that were identified during the previous reconciliation strategy and the related cost and financial implications.        </vt:lpstr>
      <vt:lpstr> Infrastructure: Groundwater  Sabie catchment: - Groundwater availability generally low.  Groundwater can  however be found where dykes and shear zones occur. - Further studies will be required to develop groundwater.  Crocodile catchment:  - Boreholes are usually drilled as the need arises on  request of a local community. - Groundwater availability generally low. Groundwater can  however be found where dykes and shear zones occur.  Feedback with respect to groundwater was provided earlier on in the agenda.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AND MAINTENANCE OF THE WATER RECONCILIATION STRATEGY FOR RICHARDS BAY AND SURROUNDING TOWNS  Technical Support Group Meeting  (TSG) 6  Item 10: Discussion and Comments  </vt:lpstr>
    </vt:vector>
  </TitlesOfParts>
  <Company>BKS PTY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Robertson, Guy</dc:creator>
  <cp:lastModifiedBy>Ngcobo Ayanda</cp:lastModifiedBy>
  <cp:revision>786</cp:revision>
  <cp:lastPrinted>2019-09-11T06:16:34Z</cp:lastPrinted>
  <dcterms:created xsi:type="dcterms:W3CDTF">2014-08-06T06:48:46Z</dcterms:created>
  <dcterms:modified xsi:type="dcterms:W3CDTF">2021-08-30T10:39:24Z</dcterms:modified>
</cp:coreProperties>
</file>